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1" r:id="rId4"/>
    <p:sldId id="264" r:id="rId5"/>
    <p:sldId id="265" r:id="rId6"/>
    <p:sldId id="278" r:id="rId7"/>
    <p:sldId id="279" r:id="rId8"/>
    <p:sldId id="280" r:id="rId9"/>
    <p:sldId id="282" r:id="rId10"/>
    <p:sldId id="283" r:id="rId11"/>
    <p:sldId id="284" r:id="rId12"/>
    <p:sldId id="28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455C-530A-4CCC-8BC2-C9CBD6563953}" type="datetimeFigureOut">
              <a:rPr lang="zh-TW" altLang="en-US" smtClean="0"/>
              <a:t>2020/3/5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0D5-9F90-4F63-91D0-454DE1CC5D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8300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455C-530A-4CCC-8BC2-C9CBD6563953}" type="datetimeFigureOut">
              <a:rPr lang="zh-TW" altLang="en-US" smtClean="0"/>
              <a:t>2020/3/5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0D5-9F90-4F63-91D0-454DE1CC5D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0585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455C-530A-4CCC-8BC2-C9CBD6563953}" type="datetimeFigureOut">
              <a:rPr lang="zh-TW" altLang="en-US" smtClean="0"/>
              <a:t>2020/3/5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0D5-9F90-4F63-91D0-454DE1CC5DE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5908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455C-530A-4CCC-8BC2-C9CBD6563953}" type="datetimeFigureOut">
              <a:rPr lang="zh-TW" altLang="en-US" smtClean="0"/>
              <a:t>2020/3/5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0D5-9F90-4F63-91D0-454DE1CC5D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99207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455C-530A-4CCC-8BC2-C9CBD6563953}" type="datetimeFigureOut">
              <a:rPr lang="zh-TW" altLang="en-US" smtClean="0"/>
              <a:t>2020/3/5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0D5-9F90-4F63-91D0-454DE1CC5DE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35777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455C-530A-4CCC-8BC2-C9CBD6563953}" type="datetimeFigureOut">
              <a:rPr lang="zh-TW" altLang="en-US" smtClean="0"/>
              <a:t>2020/3/5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0D5-9F90-4F63-91D0-454DE1CC5D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6276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455C-530A-4CCC-8BC2-C9CBD6563953}" type="datetimeFigureOut">
              <a:rPr lang="zh-TW" altLang="en-US" smtClean="0"/>
              <a:t>2020/3/5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0D5-9F90-4F63-91D0-454DE1CC5D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262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455C-530A-4CCC-8BC2-C9CBD6563953}" type="datetimeFigureOut">
              <a:rPr lang="zh-TW" altLang="en-US" smtClean="0"/>
              <a:t>2020/3/5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0D5-9F90-4F63-91D0-454DE1CC5D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7001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455C-530A-4CCC-8BC2-C9CBD6563953}" type="datetimeFigureOut">
              <a:rPr lang="zh-TW" altLang="en-US" smtClean="0"/>
              <a:t>2020/3/5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0D5-9F90-4F63-91D0-454DE1CC5D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790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455C-530A-4CCC-8BC2-C9CBD6563953}" type="datetimeFigureOut">
              <a:rPr lang="zh-TW" altLang="en-US" smtClean="0"/>
              <a:t>2020/3/5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0D5-9F90-4F63-91D0-454DE1CC5D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257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455C-530A-4CCC-8BC2-C9CBD6563953}" type="datetimeFigureOut">
              <a:rPr lang="zh-TW" altLang="en-US" smtClean="0"/>
              <a:t>2020/3/5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0D5-9F90-4F63-91D0-454DE1CC5D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2261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455C-530A-4CCC-8BC2-C9CBD6563953}" type="datetimeFigureOut">
              <a:rPr lang="zh-TW" altLang="en-US" smtClean="0"/>
              <a:t>2020/3/5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0D5-9F90-4F63-91D0-454DE1CC5D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91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455C-530A-4CCC-8BC2-C9CBD6563953}" type="datetimeFigureOut">
              <a:rPr lang="zh-TW" altLang="en-US" smtClean="0"/>
              <a:t>2020/3/5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0D5-9F90-4F63-91D0-454DE1CC5D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653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455C-530A-4CCC-8BC2-C9CBD6563953}" type="datetimeFigureOut">
              <a:rPr lang="zh-TW" altLang="en-US" smtClean="0"/>
              <a:t>2020/3/5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0D5-9F90-4F63-91D0-454DE1CC5D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6437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455C-530A-4CCC-8BC2-C9CBD6563953}" type="datetimeFigureOut">
              <a:rPr lang="zh-TW" altLang="en-US" smtClean="0"/>
              <a:t>2020/3/5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0D5-9F90-4F63-91D0-454DE1CC5D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5888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455C-530A-4CCC-8BC2-C9CBD6563953}" type="datetimeFigureOut">
              <a:rPr lang="zh-TW" altLang="en-US" smtClean="0"/>
              <a:t>2020/3/5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0D5-9F90-4F63-91D0-454DE1CC5D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4289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4455C-530A-4CCC-8BC2-C9CBD6563953}" type="datetimeFigureOut">
              <a:rPr lang="zh-TW" altLang="en-US" smtClean="0"/>
              <a:t>2020/3/5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2C280D5-9F90-4F63-91D0-454DE1CC5D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7664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339634" y="2194559"/>
            <a:ext cx="8577317" cy="968002"/>
          </a:xfrm>
        </p:spPr>
        <p:txBody>
          <a:bodyPr/>
          <a:lstStyle/>
          <a:p>
            <a:r>
              <a:rPr lang="zh-TW" altLang="en-US" b="1" dirty="0" smtClean="0"/>
              <a:t>中臺科技大</a:t>
            </a:r>
            <a:r>
              <a:rPr lang="zh-TW" altLang="en-US" b="1" dirty="0"/>
              <a:t>學</a:t>
            </a:r>
            <a:r>
              <a:rPr lang="en-US" altLang="zh-TW" b="1" dirty="0" smtClean="0"/>
              <a:t>108-2</a:t>
            </a:r>
            <a:r>
              <a:rPr lang="zh-TW" altLang="zh-TW" b="1" dirty="0" smtClean="0"/>
              <a:t>學期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994747" y="3162561"/>
            <a:ext cx="7766936" cy="1096899"/>
          </a:xfrm>
        </p:spPr>
        <p:txBody>
          <a:bodyPr>
            <a:normAutofit/>
          </a:bodyPr>
          <a:lstStyle/>
          <a:p>
            <a:r>
              <a:rPr lang="zh-TW" altLang="zh-TW" sz="4800" b="1" dirty="0"/>
              <a:t>社團學會聯合例會</a:t>
            </a:r>
            <a:r>
              <a:rPr lang="en-US" altLang="zh-TW" sz="4800" b="1" dirty="0"/>
              <a:t>(</a:t>
            </a:r>
            <a:r>
              <a:rPr lang="zh-TW" altLang="en-US" sz="4800" b="1" dirty="0"/>
              <a:t>一</a:t>
            </a:r>
            <a:r>
              <a:rPr lang="en-US" altLang="zh-TW" sz="4800" b="1" dirty="0"/>
              <a:t>)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421920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內容版面配置區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2279130"/>
              </p:ext>
            </p:extLst>
          </p:nvPr>
        </p:nvGraphicFramePr>
        <p:xfrm>
          <a:off x="702105" y="1384663"/>
          <a:ext cx="8781280" cy="4204148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688503">
                  <a:extLst>
                    <a:ext uri="{9D8B030D-6E8A-4147-A177-3AD203B41FA5}">
                      <a16:colId xmlns:a16="http://schemas.microsoft.com/office/drawing/2014/main" val="770286431"/>
                    </a:ext>
                  </a:extLst>
                </a:gridCol>
                <a:gridCol w="1675950">
                  <a:extLst>
                    <a:ext uri="{9D8B030D-6E8A-4147-A177-3AD203B41FA5}">
                      <a16:colId xmlns:a16="http://schemas.microsoft.com/office/drawing/2014/main" val="3609330761"/>
                    </a:ext>
                  </a:extLst>
                </a:gridCol>
                <a:gridCol w="1691293">
                  <a:extLst>
                    <a:ext uri="{9D8B030D-6E8A-4147-A177-3AD203B41FA5}">
                      <a16:colId xmlns:a16="http://schemas.microsoft.com/office/drawing/2014/main" val="4101954846"/>
                    </a:ext>
                  </a:extLst>
                </a:gridCol>
                <a:gridCol w="1346367">
                  <a:extLst>
                    <a:ext uri="{9D8B030D-6E8A-4147-A177-3AD203B41FA5}">
                      <a16:colId xmlns:a16="http://schemas.microsoft.com/office/drawing/2014/main" val="4199669105"/>
                    </a:ext>
                  </a:extLst>
                </a:gridCol>
                <a:gridCol w="1379167">
                  <a:extLst>
                    <a:ext uri="{9D8B030D-6E8A-4147-A177-3AD203B41FA5}">
                      <a16:colId xmlns:a16="http://schemas.microsoft.com/office/drawing/2014/main" val="1720392865"/>
                    </a:ext>
                  </a:extLst>
                </a:gridCol>
              </a:tblGrid>
              <a:tr h="36890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社團名稱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行政老師姓名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專業老師姓名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時數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鐘點費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171675"/>
                  </a:ext>
                </a:extLst>
              </a:tr>
              <a:tr h="36890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中臺羅浮社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鐘○英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陳○壇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71746120"/>
                  </a:ext>
                </a:extLst>
              </a:tr>
              <a:tr h="3561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慈青社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高○鳳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-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-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28328986"/>
                  </a:ext>
                </a:extLst>
              </a:tr>
              <a:tr h="3561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春暉社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施○婷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施○婷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350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14350276"/>
                  </a:ext>
                </a:extLst>
              </a:tr>
              <a:tr h="3561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保衛特攻隊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許○貞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陳○霖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57032947"/>
                  </a:ext>
                </a:extLst>
              </a:tr>
              <a:tr h="3561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崇德青年服務社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李○萍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-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-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2518649"/>
                  </a:ext>
                </a:extLst>
              </a:tr>
              <a:tr h="3561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環保志工社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張○讚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-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-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30436538"/>
                  </a:ext>
                </a:extLst>
              </a:tr>
              <a:tr h="3561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道安社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趙○福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趙○福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350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94830176"/>
                  </a:ext>
                </a:extLst>
              </a:tr>
              <a:tr h="3561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活力活水社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陳○政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陳○政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72674047"/>
                  </a:ext>
                </a:extLst>
              </a:tr>
              <a:tr h="3561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中臺健康促進救護志工隊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鐘○英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鐘○英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350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90892946"/>
                  </a:ext>
                </a:extLst>
              </a:tr>
              <a:tr h="3561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中臺視光健檢社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柯○秀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柯○秀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350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4118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235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/>
              <a:t>討論事項</a:t>
            </a:r>
            <a:endParaRPr lang="zh-TW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因應武漢疫情關係，討論是否暫緩社團活動至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4/6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後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如有大型或重大活動要延期可再補送企劃書。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社團博覽會辦理模式。</a:t>
            </a:r>
          </a:p>
          <a:p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975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/>
              <a:t>催繳資料名單</a:t>
            </a:r>
            <a:endParaRPr lang="zh-TW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社團指導老師資料表：快樂桌遊社、籃球社、晨星羽球社、單車社、尋音社、故事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fun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創意社、羅浮群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缺專業指導老師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 春暉社、保衛特攻隊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缺行政指導老師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、崇德青年服務社、道安社、宿自會、醫管系、護理系、牙技系、食科系、兒教系、行銷系、國企系、視光系。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241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/>
              <a:t>下次開會時間</a:t>
            </a:r>
            <a:endParaRPr lang="zh-TW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33493" y="1419498"/>
            <a:ext cx="9337523" cy="52512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TW" sz="11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109/03/05(</a:t>
            </a:r>
            <a:r>
              <a:rPr lang="zh-TW" altLang="en-US" sz="11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en-US" altLang="zh-TW" sz="11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 algn="ctr">
              <a:buNone/>
            </a:pPr>
            <a:r>
              <a:rPr lang="en-US" altLang="zh-TW" sz="11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11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11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  <a:r>
              <a:rPr lang="zh-TW" altLang="en-US" sz="11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順之廳</a:t>
            </a:r>
            <a:endParaRPr lang="zh-TW" altLang="zh-TW" sz="11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178094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39779" y="2908662"/>
            <a:ext cx="8596668" cy="1320800"/>
          </a:xfrm>
        </p:spPr>
        <p:txBody>
          <a:bodyPr>
            <a:normAutofit/>
          </a:bodyPr>
          <a:lstStyle/>
          <a:p>
            <a:r>
              <a:rPr lang="zh-TW" altLang="en-US" sz="8000" b="1" dirty="0"/>
              <a:t>評議</a:t>
            </a:r>
            <a:r>
              <a:rPr lang="zh-TW" altLang="en-US" sz="8000" b="1" dirty="0" smtClean="0"/>
              <a:t>委員</a:t>
            </a:r>
            <a:r>
              <a:rPr lang="zh-TW" altLang="en-US" sz="8000" b="1" dirty="0" smtClean="0"/>
              <a:t>會</a:t>
            </a:r>
            <a:r>
              <a:rPr lang="zh-TW" altLang="en-US" sz="8000" b="1" dirty="0" smtClean="0"/>
              <a:t>報告</a:t>
            </a:r>
            <a:endParaRPr lang="zh-TW" alt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88088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481320"/>
            <a:ext cx="8596668" cy="3880773"/>
          </a:xfrm>
        </p:spPr>
        <p:txBody>
          <a:bodyPr>
            <a:normAutofit/>
          </a:bodyPr>
          <a:lstStyle/>
          <a:p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候選人登記時間暫定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3/16</a:t>
            </a:r>
          </a:p>
          <a:p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各系推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派志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工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～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名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選舉投票日：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5/5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/>
              <a:t>選舉公告</a:t>
            </a:r>
            <a:endParaRPr lang="zh-TW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57224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0511" y="3039289"/>
            <a:ext cx="8596668" cy="1320800"/>
          </a:xfrm>
        </p:spPr>
        <p:txBody>
          <a:bodyPr>
            <a:normAutofit/>
          </a:bodyPr>
          <a:lstStyle/>
          <a:p>
            <a:r>
              <a:rPr lang="zh-TW" altLang="en-US" sz="8000" b="1" dirty="0" smtClean="0"/>
              <a:t>學生活動中心報告</a:t>
            </a:r>
            <a:endParaRPr lang="zh-TW" alt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87031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/>
              <a:t>事項宣達</a:t>
            </a:r>
            <a:endParaRPr lang="zh-TW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402081"/>
            <a:ext cx="8954346" cy="5251268"/>
          </a:xfrm>
        </p:spPr>
        <p:txBody>
          <a:bodyPr>
            <a:normAutofit fontScale="92500"/>
          </a:bodyPr>
          <a:lstStyle/>
          <a:p>
            <a:pPr lvl="0"/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原定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日是期初指導老師會議，因疫情關係，改為線上公告資訊，敬請老師見諒。</a:t>
            </a:r>
          </a:p>
          <a:p>
            <a:pPr lvl="0"/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將在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日辦理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學生會、學生議會、系會長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三合一選舉。</a:t>
            </a:r>
          </a:p>
          <a:p>
            <a:pPr lvl="0"/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由於此次器材營未辦理，所以借用器材將沿用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108-1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的器材卡，並會現場試用並會正常操作方可借出。</a:t>
            </a:r>
          </a:p>
          <a:p>
            <a:pPr lvl="0"/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社團外聘老師如需申請校內車證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汽車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500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元、機車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100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，請攜帶外聘老師駕照行照影本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可拍照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及車牌號碼在下禮拜五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(3/13)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前至課外活動及服務學習中心辦理。</a:t>
            </a:r>
          </a:p>
          <a:p>
            <a:endParaRPr lang="zh-TW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146312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/>
              <a:t>欣霖老師宣導</a:t>
            </a:r>
            <a:endParaRPr lang="zh-TW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33493" y="1419498"/>
            <a:ext cx="9337523" cy="5251268"/>
          </a:xfrm>
        </p:spPr>
        <p:txBody>
          <a:bodyPr>
            <a:normAutofit/>
          </a:bodyPr>
          <a:lstStyle/>
          <a:p>
            <a:pPr lvl="0"/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請社團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確認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108-1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授課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時數及老師名單是否正確</a:t>
            </a:r>
            <a:endParaRPr lang="zh-TW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85900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/>
              <a:t>欣霖老師宣導</a:t>
            </a:r>
            <a:endParaRPr lang="zh-TW" altLang="en-US" sz="4000" b="1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1213583"/>
              </p:ext>
            </p:extLst>
          </p:nvPr>
        </p:nvGraphicFramePr>
        <p:xfrm>
          <a:off x="677334" y="1706880"/>
          <a:ext cx="9167870" cy="4277204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806862">
                  <a:extLst>
                    <a:ext uri="{9D8B030D-6E8A-4147-A177-3AD203B41FA5}">
                      <a16:colId xmlns:a16="http://schemas.microsoft.com/office/drawing/2014/main" val="3415230210"/>
                    </a:ext>
                  </a:extLst>
                </a:gridCol>
                <a:gridCol w="1749733">
                  <a:extLst>
                    <a:ext uri="{9D8B030D-6E8A-4147-A177-3AD203B41FA5}">
                      <a16:colId xmlns:a16="http://schemas.microsoft.com/office/drawing/2014/main" val="2019306443"/>
                    </a:ext>
                  </a:extLst>
                </a:gridCol>
                <a:gridCol w="1585695">
                  <a:extLst>
                    <a:ext uri="{9D8B030D-6E8A-4147-A177-3AD203B41FA5}">
                      <a16:colId xmlns:a16="http://schemas.microsoft.com/office/drawing/2014/main" val="1121663108"/>
                    </a:ext>
                  </a:extLst>
                </a:gridCol>
                <a:gridCol w="1585695">
                  <a:extLst>
                    <a:ext uri="{9D8B030D-6E8A-4147-A177-3AD203B41FA5}">
                      <a16:colId xmlns:a16="http://schemas.microsoft.com/office/drawing/2014/main" val="2249645260"/>
                    </a:ext>
                  </a:extLst>
                </a:gridCol>
                <a:gridCol w="1439885">
                  <a:extLst>
                    <a:ext uri="{9D8B030D-6E8A-4147-A177-3AD203B41FA5}">
                      <a16:colId xmlns:a16="http://schemas.microsoft.com/office/drawing/2014/main" val="154958479"/>
                    </a:ext>
                  </a:extLst>
                </a:gridCol>
              </a:tblGrid>
              <a:tr h="30842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社團名稱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行政老師姓名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專業老師姓名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時數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鐘點費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532878"/>
                  </a:ext>
                </a:extLst>
              </a:tr>
              <a:tr h="6124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M.I.C.T</a:t>
                      </a:r>
                      <a:r>
                        <a:rPr lang="zh-TW" altLang="en-US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熱舞社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王○宇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張○欣、謝○儒、王○琴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700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/>
                </a:tc>
                <a:extLst>
                  <a:ext uri="{0D108BD9-81ED-4DB2-BD59-A6C34878D82A}">
                    <a16:rowId xmlns:a16="http://schemas.microsoft.com/office/drawing/2014/main" val="1173685798"/>
                  </a:ext>
                </a:extLst>
              </a:tr>
              <a:tr h="37181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神駒康輔社</a:t>
                      </a:r>
                      <a:r>
                        <a:rPr lang="en-US" altLang="zh-TW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觀察社團</a:t>
                      </a:r>
                      <a:r>
                        <a:rPr lang="en-US" altLang="zh-TW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/>
                </a:tc>
                <a:extLst>
                  <a:ext uri="{0D108BD9-81ED-4DB2-BD59-A6C34878D82A}">
                    <a16:rowId xmlns:a16="http://schemas.microsoft.com/office/drawing/2014/main" val="385003890"/>
                  </a:ext>
                </a:extLst>
              </a:tr>
              <a:tr h="37181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極限藝術社</a:t>
                      </a:r>
                      <a:r>
                        <a:rPr lang="en-US" altLang="zh-TW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申請停社</a:t>
                      </a:r>
                      <a:r>
                        <a:rPr lang="en-US" altLang="zh-TW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/>
                </a:tc>
                <a:extLst>
                  <a:ext uri="{0D108BD9-81ED-4DB2-BD59-A6C34878D82A}">
                    <a16:rowId xmlns:a16="http://schemas.microsoft.com/office/drawing/2014/main" val="3510846958"/>
                  </a:ext>
                </a:extLst>
              </a:tr>
              <a:tr h="37181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中臺弦樂社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蔣○宏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蔣○宏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700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/>
                </a:tc>
                <a:extLst>
                  <a:ext uri="{0D108BD9-81ED-4DB2-BD59-A6C34878D82A}">
                    <a16:rowId xmlns:a16="http://schemas.microsoft.com/office/drawing/2014/main" val="3570433278"/>
                  </a:ext>
                </a:extLst>
              </a:tr>
              <a:tr h="37181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韶夏國樂社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林○至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林○至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700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/>
                </a:tc>
                <a:extLst>
                  <a:ext uri="{0D108BD9-81ED-4DB2-BD59-A6C34878D82A}">
                    <a16:rowId xmlns:a16="http://schemas.microsoft.com/office/drawing/2014/main" val="4076016914"/>
                  </a:ext>
                </a:extLst>
              </a:tr>
              <a:tr h="37181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熱音社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陳○良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陳○良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700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/>
                </a:tc>
                <a:extLst>
                  <a:ext uri="{0D108BD9-81ED-4DB2-BD59-A6C34878D82A}">
                    <a16:rowId xmlns:a16="http://schemas.microsoft.com/office/drawing/2014/main" val="1148803110"/>
                  </a:ext>
                </a:extLst>
              </a:tr>
              <a:tr h="37181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微笑吉他社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劉○金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劉○金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700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/>
                </a:tc>
                <a:extLst>
                  <a:ext uri="{0D108BD9-81ED-4DB2-BD59-A6C34878D82A}">
                    <a16:rowId xmlns:a16="http://schemas.microsoft.com/office/drawing/2014/main" val="3323882757"/>
                  </a:ext>
                </a:extLst>
              </a:tr>
              <a:tr h="37181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中臺管樂社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薛○霖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余○凱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endParaRPr lang="zh-TW" alt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700</a:t>
                      </a:r>
                      <a:endParaRPr lang="en-US" altLang="zh-TW" sz="2000" b="0" i="0" u="none" strike="noStrike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/>
                </a:tc>
                <a:extLst>
                  <a:ext uri="{0D108BD9-81ED-4DB2-BD59-A6C34878D82A}">
                    <a16:rowId xmlns:a16="http://schemas.microsoft.com/office/drawing/2014/main" val="4119308518"/>
                  </a:ext>
                </a:extLst>
              </a:tr>
              <a:tr h="37181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卡拉</a:t>
                      </a:r>
                      <a:r>
                        <a:rPr 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ok</a:t>
                      </a:r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社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林○芳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林○芳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350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/>
                </a:tc>
                <a:extLst>
                  <a:ext uri="{0D108BD9-81ED-4DB2-BD59-A6C34878D82A}">
                    <a16:rowId xmlns:a16="http://schemas.microsoft.com/office/drawing/2014/main" val="2725918190"/>
                  </a:ext>
                </a:extLst>
              </a:tr>
              <a:tr h="37181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快樂桌遊社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陳○明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陳○明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700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/>
                </a:tc>
                <a:extLst>
                  <a:ext uri="{0D108BD9-81ED-4DB2-BD59-A6C34878D82A}">
                    <a16:rowId xmlns:a16="http://schemas.microsoft.com/office/drawing/2014/main" val="3025216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198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內容版面配置區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625012"/>
              </p:ext>
            </p:extLst>
          </p:nvPr>
        </p:nvGraphicFramePr>
        <p:xfrm>
          <a:off x="536643" y="881856"/>
          <a:ext cx="8781280" cy="5363048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688503">
                  <a:extLst>
                    <a:ext uri="{9D8B030D-6E8A-4147-A177-3AD203B41FA5}">
                      <a16:colId xmlns:a16="http://schemas.microsoft.com/office/drawing/2014/main" val="770286431"/>
                    </a:ext>
                  </a:extLst>
                </a:gridCol>
                <a:gridCol w="1675950">
                  <a:extLst>
                    <a:ext uri="{9D8B030D-6E8A-4147-A177-3AD203B41FA5}">
                      <a16:colId xmlns:a16="http://schemas.microsoft.com/office/drawing/2014/main" val="3609330761"/>
                    </a:ext>
                  </a:extLst>
                </a:gridCol>
                <a:gridCol w="1760961">
                  <a:extLst>
                    <a:ext uri="{9D8B030D-6E8A-4147-A177-3AD203B41FA5}">
                      <a16:colId xmlns:a16="http://schemas.microsoft.com/office/drawing/2014/main" val="4101954846"/>
                    </a:ext>
                  </a:extLst>
                </a:gridCol>
                <a:gridCol w="1276699">
                  <a:extLst>
                    <a:ext uri="{9D8B030D-6E8A-4147-A177-3AD203B41FA5}">
                      <a16:colId xmlns:a16="http://schemas.microsoft.com/office/drawing/2014/main" val="4199669105"/>
                    </a:ext>
                  </a:extLst>
                </a:gridCol>
                <a:gridCol w="1379167">
                  <a:extLst>
                    <a:ext uri="{9D8B030D-6E8A-4147-A177-3AD203B41FA5}">
                      <a16:colId xmlns:a16="http://schemas.microsoft.com/office/drawing/2014/main" val="1720392865"/>
                    </a:ext>
                  </a:extLst>
                </a:gridCol>
              </a:tblGrid>
              <a:tr h="36661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社團名稱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行政老師姓名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專業老師姓名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時數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鐘點費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118379"/>
                  </a:ext>
                </a:extLst>
              </a:tr>
              <a:tr h="36661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跆拳道社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蔡○騰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蔡○騰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700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extLst>
                  <a:ext uri="{0D108BD9-81ED-4DB2-BD59-A6C34878D82A}">
                    <a16:rowId xmlns:a16="http://schemas.microsoft.com/office/drawing/2014/main" val="2571746120"/>
                  </a:ext>
                </a:extLst>
              </a:tr>
              <a:tr h="3561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籃球社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魏○群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魏○群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350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extLst>
                  <a:ext uri="{0D108BD9-81ED-4DB2-BD59-A6C34878D82A}">
                    <a16:rowId xmlns:a16="http://schemas.microsoft.com/office/drawing/2014/main" val="3128328986"/>
                  </a:ext>
                </a:extLst>
              </a:tr>
              <a:tr h="3561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晨星羽球社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羅○薏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羅○薏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350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extLst>
                  <a:ext uri="{0D108BD9-81ED-4DB2-BD59-A6C34878D82A}">
                    <a16:rowId xmlns:a16="http://schemas.microsoft.com/office/drawing/2014/main" val="3714350276"/>
                  </a:ext>
                </a:extLst>
              </a:tr>
              <a:tr h="3561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旋風桌球社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施○森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施○森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350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extLst>
                  <a:ext uri="{0D108BD9-81ED-4DB2-BD59-A6C34878D82A}">
                    <a16:rowId xmlns:a16="http://schemas.microsoft.com/office/drawing/2014/main" val="2657032947"/>
                  </a:ext>
                </a:extLst>
              </a:tr>
              <a:tr h="3561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武威網球社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林○安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林○安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350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extLst>
                  <a:ext uri="{0D108BD9-81ED-4DB2-BD59-A6C34878D82A}">
                    <a16:rowId xmlns:a16="http://schemas.microsoft.com/office/drawing/2014/main" val="192518649"/>
                  </a:ext>
                </a:extLst>
              </a:tr>
              <a:tr h="3561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火焰排球社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黃○飴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黃○飴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350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extLst>
                  <a:ext uri="{0D108BD9-81ED-4DB2-BD59-A6C34878D82A}">
                    <a16:rowId xmlns:a16="http://schemas.microsoft.com/office/drawing/2014/main" val="4230436538"/>
                  </a:ext>
                </a:extLst>
              </a:tr>
              <a:tr h="3561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運動休閒促進社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葉○煌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葉○煌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350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extLst>
                  <a:ext uri="{0D108BD9-81ED-4DB2-BD59-A6C34878D82A}">
                    <a16:rowId xmlns:a16="http://schemas.microsoft.com/office/drawing/2014/main" val="4194830176"/>
                  </a:ext>
                </a:extLst>
              </a:tr>
              <a:tr h="3561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健身社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張○沛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張○沛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350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extLst>
                  <a:ext uri="{0D108BD9-81ED-4DB2-BD59-A6C34878D82A}">
                    <a16:rowId xmlns:a16="http://schemas.microsoft.com/office/drawing/2014/main" val="2272674047"/>
                  </a:ext>
                </a:extLst>
              </a:tr>
              <a:tr h="3561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中臺國術社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高○齡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高○齡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-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extLst>
                  <a:ext uri="{0D108BD9-81ED-4DB2-BD59-A6C34878D82A}">
                    <a16:rowId xmlns:a16="http://schemas.microsoft.com/office/drawing/2014/main" val="1890892946"/>
                  </a:ext>
                </a:extLst>
              </a:tr>
              <a:tr h="3561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陽光瑜珈社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楊○珍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徐○君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700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extLst>
                  <a:ext uri="{0D108BD9-81ED-4DB2-BD59-A6C34878D82A}">
                    <a16:rowId xmlns:a16="http://schemas.microsoft.com/office/drawing/2014/main" val="114118524"/>
                  </a:ext>
                </a:extLst>
              </a:tr>
              <a:tr h="3561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中臺單車社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林○滄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賴○廷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700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extLst>
                  <a:ext uri="{0D108BD9-81ED-4DB2-BD59-A6C34878D82A}">
                    <a16:rowId xmlns:a16="http://schemas.microsoft.com/office/drawing/2014/main" val="3326533103"/>
                  </a:ext>
                </a:extLst>
              </a:tr>
              <a:tr h="3561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中臺機研社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陳○哲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廖○凱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700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extLst>
                  <a:ext uri="{0D108BD9-81ED-4DB2-BD59-A6C34878D82A}">
                    <a16:rowId xmlns:a16="http://schemas.microsoft.com/office/drawing/2014/main" val="193393401"/>
                  </a:ext>
                </a:extLst>
              </a:tr>
              <a:tr h="3561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飛鏢社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張○龍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張○龍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700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extLst>
                  <a:ext uri="{0D108BD9-81ED-4DB2-BD59-A6C34878D82A}">
                    <a16:rowId xmlns:a16="http://schemas.microsoft.com/office/drawing/2014/main" val="4071039521"/>
                  </a:ext>
                </a:extLst>
              </a:tr>
              <a:tr h="3561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防身武術社</a:t>
                      </a:r>
                      <a:r>
                        <a:rPr lang="en-US" altLang="zh-TW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觀察社團</a:t>
                      </a:r>
                      <a:r>
                        <a:rPr lang="en-US" altLang="zh-TW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475" marR="10475" marT="10475" marB="0" anchor="ctr"/>
                </a:tc>
                <a:extLst>
                  <a:ext uri="{0D108BD9-81ED-4DB2-BD59-A6C34878D82A}">
                    <a16:rowId xmlns:a16="http://schemas.microsoft.com/office/drawing/2014/main" val="1074868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299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內容版面配置區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9356714"/>
              </p:ext>
            </p:extLst>
          </p:nvPr>
        </p:nvGraphicFramePr>
        <p:xfrm>
          <a:off x="702105" y="775063"/>
          <a:ext cx="8781280" cy="5723768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688503">
                  <a:extLst>
                    <a:ext uri="{9D8B030D-6E8A-4147-A177-3AD203B41FA5}">
                      <a16:colId xmlns:a16="http://schemas.microsoft.com/office/drawing/2014/main" val="770286431"/>
                    </a:ext>
                  </a:extLst>
                </a:gridCol>
                <a:gridCol w="1675950">
                  <a:extLst>
                    <a:ext uri="{9D8B030D-6E8A-4147-A177-3AD203B41FA5}">
                      <a16:colId xmlns:a16="http://schemas.microsoft.com/office/drawing/2014/main" val="3609330761"/>
                    </a:ext>
                  </a:extLst>
                </a:gridCol>
                <a:gridCol w="1691293">
                  <a:extLst>
                    <a:ext uri="{9D8B030D-6E8A-4147-A177-3AD203B41FA5}">
                      <a16:colId xmlns:a16="http://schemas.microsoft.com/office/drawing/2014/main" val="4101954846"/>
                    </a:ext>
                  </a:extLst>
                </a:gridCol>
                <a:gridCol w="1346367">
                  <a:extLst>
                    <a:ext uri="{9D8B030D-6E8A-4147-A177-3AD203B41FA5}">
                      <a16:colId xmlns:a16="http://schemas.microsoft.com/office/drawing/2014/main" val="4199669105"/>
                    </a:ext>
                  </a:extLst>
                </a:gridCol>
                <a:gridCol w="1379167">
                  <a:extLst>
                    <a:ext uri="{9D8B030D-6E8A-4147-A177-3AD203B41FA5}">
                      <a16:colId xmlns:a16="http://schemas.microsoft.com/office/drawing/2014/main" val="1720392865"/>
                    </a:ext>
                  </a:extLst>
                </a:gridCol>
              </a:tblGrid>
              <a:tr h="36890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社團名稱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行政老師姓名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專業老師姓名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時數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鐘點費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221" marR="8221" marT="8221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171675"/>
                  </a:ext>
                </a:extLst>
              </a:tr>
              <a:tr h="36890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巧藝社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林○芳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林○芳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71746120"/>
                  </a:ext>
                </a:extLst>
              </a:tr>
              <a:tr h="3561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驚蟄戲劇社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顧○慶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顧○慶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28328986"/>
                  </a:ext>
                </a:extLst>
              </a:tr>
              <a:tr h="3561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聖經真理研究社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劉○新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劉○新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14350276"/>
                  </a:ext>
                </a:extLst>
              </a:tr>
              <a:tr h="3561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造型設計社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黃○菁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黃○菁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57032947"/>
                  </a:ext>
                </a:extLst>
              </a:tr>
              <a:tr h="3561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中臺魔幻魔術社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葉○儒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葉○儒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2518649"/>
                  </a:ext>
                </a:extLst>
              </a:tr>
              <a:tr h="3561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啡嚐咖啡社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洪○遜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洪○遜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30436538"/>
                  </a:ext>
                </a:extLst>
              </a:tr>
              <a:tr h="3561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ACG</a:t>
                      </a:r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動漫社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黃○榕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黃○榕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94830176"/>
                  </a:ext>
                </a:extLst>
              </a:tr>
              <a:tr h="3561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佛學社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王○雅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王○雅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72674047"/>
                  </a:ext>
                </a:extLst>
              </a:tr>
              <a:tr h="3561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開心學烘焙坊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郭○村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郭○村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350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90892946"/>
                  </a:ext>
                </a:extLst>
              </a:tr>
              <a:tr h="3561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尋音社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蔡○廷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蔡○廷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4118524"/>
                  </a:ext>
                </a:extLst>
              </a:tr>
              <a:tr h="3561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創意氣球社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林○卿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林○卿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26533103"/>
                  </a:ext>
                </a:extLst>
              </a:tr>
              <a:tr h="3561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3D</a:t>
                      </a:r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數位社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林○滄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林○滄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3393401"/>
                  </a:ext>
                </a:extLst>
              </a:tr>
              <a:tr h="3561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故事</a:t>
                      </a: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fun</a:t>
                      </a:r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創意社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邱○冠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邱○冠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-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71039521"/>
                  </a:ext>
                </a:extLst>
              </a:tr>
              <a:tr h="3561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茶藝社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王○莉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王○莉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350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74868554"/>
                  </a:ext>
                </a:extLst>
              </a:tr>
              <a:tr h="3561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繪畫藝術社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詹○全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詹○全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350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59734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55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122</TotalTime>
  <Words>963</Words>
  <Application>Microsoft Office PowerPoint</Application>
  <PresentationFormat>寬螢幕</PresentationFormat>
  <Paragraphs>291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微軟正黑體</vt:lpstr>
      <vt:lpstr>標楷體</vt:lpstr>
      <vt:lpstr>Arial</vt:lpstr>
      <vt:lpstr>Trebuchet MS</vt:lpstr>
      <vt:lpstr>Wingdings 3</vt:lpstr>
      <vt:lpstr>多面向</vt:lpstr>
      <vt:lpstr>中臺科技大學108-2學期</vt:lpstr>
      <vt:lpstr>評議委員會報告</vt:lpstr>
      <vt:lpstr>選舉公告</vt:lpstr>
      <vt:lpstr>學生活動中心報告</vt:lpstr>
      <vt:lpstr>事項宣達</vt:lpstr>
      <vt:lpstr>欣霖老師宣導</vt:lpstr>
      <vt:lpstr>欣霖老師宣導</vt:lpstr>
      <vt:lpstr>PowerPoint 簡報</vt:lpstr>
      <vt:lpstr>PowerPoint 簡報</vt:lpstr>
      <vt:lpstr>PowerPoint 簡報</vt:lpstr>
      <vt:lpstr>討論事項</vt:lpstr>
      <vt:lpstr>催繳資料名單</vt:lpstr>
      <vt:lpstr>下次開會時間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中臺科技大學107-2學期</dc:title>
  <dc:creator>Rainstop</dc:creator>
  <cp:lastModifiedBy>Rainstop</cp:lastModifiedBy>
  <cp:revision>15</cp:revision>
  <dcterms:created xsi:type="dcterms:W3CDTF">2019-02-26T02:41:28Z</dcterms:created>
  <dcterms:modified xsi:type="dcterms:W3CDTF">2020-03-05T03:22:53Z</dcterms:modified>
</cp:coreProperties>
</file>