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9" r:id="rId4"/>
    <p:sldId id="258" r:id="rId5"/>
    <p:sldId id="271" r:id="rId6"/>
    <p:sldId id="262" r:id="rId7"/>
    <p:sldId id="263" r:id="rId8"/>
    <p:sldId id="273" r:id="rId9"/>
    <p:sldId id="264" r:id="rId10"/>
    <p:sldId id="265" r:id="rId11"/>
    <p:sldId id="280" r:id="rId12"/>
    <p:sldId id="277" r:id="rId13"/>
    <p:sldId id="281" r:id="rId14"/>
    <p:sldId id="276"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761323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60215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5293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68596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089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721030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738354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41990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94213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6258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7019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45396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19034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20689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78771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DD14455C-530A-4CCC-8BC2-C9CBD6563953}" type="datetimeFigureOut">
              <a:rPr lang="zh-TW" altLang="en-US" smtClean="0"/>
              <a:t>2019/12/10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9209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14455C-530A-4CCC-8BC2-C9CBD6563953}" type="datetimeFigureOut">
              <a:rPr lang="zh-TW" altLang="en-US" smtClean="0"/>
              <a:t>2019/12/10</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740639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39634" y="2194559"/>
            <a:ext cx="8577317" cy="968002"/>
          </a:xfrm>
        </p:spPr>
        <p:txBody>
          <a:bodyPr/>
          <a:lstStyle/>
          <a:p>
            <a:r>
              <a:rPr lang="zh-TW" altLang="en-US" b="1" dirty="0" smtClean="0"/>
              <a:t>中臺科技大</a:t>
            </a:r>
            <a:r>
              <a:rPr lang="zh-TW" altLang="en-US" b="1" dirty="0"/>
              <a:t>學</a:t>
            </a:r>
            <a:r>
              <a:rPr lang="en-US" altLang="zh-TW" b="1" dirty="0" smtClean="0"/>
              <a:t>108-1</a:t>
            </a:r>
            <a:r>
              <a:rPr lang="zh-TW" altLang="zh-TW" b="1" dirty="0" smtClean="0"/>
              <a:t>學期</a:t>
            </a:r>
            <a:endParaRPr lang="zh-TW" altLang="en-US" dirty="0"/>
          </a:p>
        </p:txBody>
      </p:sp>
      <p:sp>
        <p:nvSpPr>
          <p:cNvPr id="3" name="副標題 2"/>
          <p:cNvSpPr>
            <a:spLocks noGrp="1"/>
          </p:cNvSpPr>
          <p:nvPr>
            <p:ph type="subTitle" idx="1"/>
          </p:nvPr>
        </p:nvSpPr>
        <p:spPr>
          <a:xfrm>
            <a:off x="1994747" y="3162561"/>
            <a:ext cx="7766936" cy="1096899"/>
          </a:xfrm>
        </p:spPr>
        <p:txBody>
          <a:bodyPr>
            <a:normAutofit/>
          </a:bodyPr>
          <a:lstStyle/>
          <a:p>
            <a:r>
              <a:rPr lang="zh-TW" altLang="zh-TW" sz="4800" b="1" dirty="0"/>
              <a:t>社團學會聯合例會</a:t>
            </a:r>
            <a:r>
              <a:rPr lang="en-US" altLang="zh-TW" sz="4800" b="1" dirty="0" smtClean="0"/>
              <a:t>(</a:t>
            </a:r>
            <a:r>
              <a:rPr lang="zh-TW" altLang="en-US" sz="4800" b="1" dirty="0" smtClean="0"/>
              <a:t>四</a:t>
            </a:r>
            <a:r>
              <a:rPr lang="en-US" altLang="zh-TW" sz="4800" b="1" dirty="0" smtClean="0"/>
              <a:t>)</a:t>
            </a:r>
            <a:endParaRPr lang="zh-TW" altLang="en-US" sz="4800" dirty="0"/>
          </a:p>
        </p:txBody>
      </p:sp>
    </p:spTree>
    <p:extLst>
      <p:ext uri="{BB962C8B-B14F-4D97-AF65-F5344CB8AC3E}">
        <p14:creationId xmlns:p14="http://schemas.microsoft.com/office/powerpoint/2010/main" val="4219209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事項宣達</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en-US" altLang="zh-TW" sz="3200" dirty="0" smtClean="0">
                <a:solidFill>
                  <a:srgbClr val="FF0000"/>
                </a:solidFill>
                <a:latin typeface="標楷體" panose="03000509000000000000" pitchFamily="65" charset="-120"/>
                <a:ea typeface="標楷體" panose="03000509000000000000" pitchFamily="65" charset="-120"/>
              </a:rPr>
              <a:t>108</a:t>
            </a:r>
            <a:r>
              <a:rPr lang="zh-TW" altLang="en-US" sz="3200" dirty="0">
                <a:solidFill>
                  <a:srgbClr val="FF0000"/>
                </a:solidFill>
                <a:latin typeface="標楷體" panose="03000509000000000000" pitchFamily="65" charset="-120"/>
                <a:ea typeface="標楷體" panose="03000509000000000000" pitchFamily="65" charset="-120"/>
              </a:rPr>
              <a:t>年</a:t>
            </a:r>
            <a:r>
              <a:rPr lang="en-US" altLang="zh-TW" sz="3200" dirty="0">
                <a:solidFill>
                  <a:srgbClr val="FF0000"/>
                </a:solidFill>
                <a:latin typeface="標楷體" panose="03000509000000000000" pitchFamily="65" charset="-120"/>
                <a:ea typeface="標楷體" panose="03000509000000000000" pitchFamily="65" charset="-120"/>
              </a:rPr>
              <a:t>12</a:t>
            </a:r>
            <a:r>
              <a:rPr lang="zh-TW" altLang="en-US" sz="3200" dirty="0">
                <a:solidFill>
                  <a:srgbClr val="FF0000"/>
                </a:solidFill>
                <a:latin typeface="標楷體" panose="03000509000000000000" pitchFamily="65" charset="-120"/>
                <a:ea typeface="標楷體" panose="03000509000000000000" pitchFamily="65" charset="-120"/>
              </a:rPr>
              <a:t>月</a:t>
            </a:r>
            <a:r>
              <a:rPr lang="en-US" altLang="zh-TW" sz="3200" dirty="0">
                <a:solidFill>
                  <a:srgbClr val="FF0000"/>
                </a:solidFill>
                <a:latin typeface="標楷體" panose="03000509000000000000" pitchFamily="65" charset="-120"/>
                <a:ea typeface="標楷體" panose="03000509000000000000" pitchFamily="65" charset="-120"/>
              </a:rPr>
              <a:t>18</a:t>
            </a:r>
            <a:r>
              <a:rPr lang="zh-TW" altLang="en-US" sz="3200" dirty="0">
                <a:solidFill>
                  <a:srgbClr val="FF0000"/>
                </a:solidFill>
                <a:latin typeface="標楷體" panose="03000509000000000000" pitchFamily="65" charset="-120"/>
                <a:ea typeface="標楷體" panose="03000509000000000000" pitchFamily="65" charset="-120"/>
              </a:rPr>
              <a:t>日</a:t>
            </a:r>
            <a:r>
              <a:rPr lang="zh-TW" altLang="en-US" sz="3200" dirty="0">
                <a:latin typeface="標楷體" panose="03000509000000000000" pitchFamily="65" charset="-120"/>
                <a:ea typeface="標楷體" panose="03000509000000000000" pitchFamily="65" charset="-120"/>
              </a:rPr>
              <a:t>辦理全校社團評鑑，地點在保健</a:t>
            </a:r>
            <a:r>
              <a:rPr lang="en-US" altLang="zh-TW" sz="3200" dirty="0">
                <a:latin typeface="標楷體" panose="03000509000000000000" pitchFamily="65" charset="-120"/>
                <a:ea typeface="標楷體" panose="03000509000000000000" pitchFamily="65" charset="-120"/>
              </a:rPr>
              <a:t>B1</a:t>
            </a:r>
            <a:r>
              <a:rPr lang="zh-TW" altLang="en-US" sz="3200" dirty="0">
                <a:latin typeface="標楷體" panose="03000509000000000000" pitchFamily="65" charset="-120"/>
                <a:ea typeface="標楷體" panose="03000509000000000000" pitchFamily="65" charset="-120"/>
              </a:rPr>
              <a:t>社團辦公室，此次評鑑範圍為</a:t>
            </a:r>
            <a:r>
              <a:rPr lang="en-US" altLang="zh-TW" sz="3200" dirty="0">
                <a:solidFill>
                  <a:srgbClr val="FF0000"/>
                </a:solidFill>
                <a:latin typeface="標楷體" panose="03000509000000000000" pitchFamily="65" charset="-120"/>
                <a:ea typeface="標楷體" panose="03000509000000000000" pitchFamily="65" charset="-120"/>
              </a:rPr>
              <a:t>107-2</a:t>
            </a:r>
            <a:r>
              <a:rPr lang="zh-TW" altLang="en-US" sz="3200" dirty="0">
                <a:solidFill>
                  <a:srgbClr val="FF0000"/>
                </a:solidFill>
                <a:latin typeface="標楷體" panose="03000509000000000000" pitchFamily="65" charset="-120"/>
                <a:ea typeface="標楷體" panose="03000509000000000000" pitchFamily="65" charset="-120"/>
              </a:rPr>
              <a:t>學年與</a:t>
            </a:r>
            <a:r>
              <a:rPr lang="en-US" altLang="zh-TW" sz="3200" dirty="0">
                <a:solidFill>
                  <a:srgbClr val="FF0000"/>
                </a:solidFill>
                <a:latin typeface="標楷體" panose="03000509000000000000" pitchFamily="65" charset="-120"/>
                <a:ea typeface="標楷體" panose="03000509000000000000" pitchFamily="65" charset="-120"/>
              </a:rPr>
              <a:t>108-1</a:t>
            </a:r>
            <a:r>
              <a:rPr lang="zh-TW" altLang="en-US" sz="3200" dirty="0">
                <a:solidFill>
                  <a:srgbClr val="FF0000"/>
                </a:solidFill>
                <a:latin typeface="標楷體" panose="03000509000000000000" pitchFamily="65" charset="-120"/>
                <a:ea typeface="標楷體" panose="03000509000000000000" pitchFamily="65" charset="-120"/>
              </a:rPr>
              <a:t>學年之資料</a:t>
            </a:r>
            <a:r>
              <a:rPr lang="zh-TW" altLang="en-US" sz="3200" dirty="0">
                <a:latin typeface="標楷體" panose="03000509000000000000" pitchFamily="65" charset="-120"/>
                <a:ea typeface="標楷體" panose="03000509000000000000" pitchFamily="65" charset="-120"/>
              </a:rPr>
              <a:t>，請各社團將資料準備齊全。社團評鑑活動實施計畫、流程及評分標準請至我的社團網頁下載。此次會邀請中區所有優秀秀課外活動主管來協助，請大家努力將資料整理</a:t>
            </a:r>
            <a:r>
              <a:rPr lang="zh-TW" altLang="en-US" sz="3200" dirty="0" smtClean="0">
                <a:latin typeface="標楷體" panose="03000509000000000000" pitchFamily="65" charset="-120"/>
                <a:ea typeface="標楷體" panose="03000509000000000000" pitchFamily="65" charset="-120"/>
              </a:rPr>
              <a:t>好。</a:t>
            </a:r>
            <a:endParaRPr lang="en-US" altLang="zh-TW" sz="3200" dirty="0" smtClean="0">
              <a:latin typeface="標楷體" panose="03000509000000000000" pitchFamily="65" charset="-120"/>
              <a:ea typeface="標楷體" panose="03000509000000000000" pitchFamily="65" charset="-120"/>
            </a:endParaRPr>
          </a:p>
          <a:p>
            <a:r>
              <a:rPr lang="zh-TW" altLang="zh-TW" sz="3200" dirty="0">
                <a:latin typeface="標楷體" panose="03000509000000000000" pitchFamily="65" charset="-120"/>
                <a:ea typeface="標楷體" panose="03000509000000000000" pitchFamily="65" charset="-120"/>
              </a:rPr>
              <a:t>如有更換社長請至我們的社團裡的社團交接的表格填寫完畢後繳至課服中心，以利我們更新聯絡資料。</a:t>
            </a:r>
          </a:p>
          <a:p>
            <a:pPr lvl="0"/>
            <a:endParaRPr lang="zh-TW" altLang="zh-TW" sz="24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1463128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事項宣達</a:t>
            </a:r>
            <a:endParaRPr lang="zh-TW" altLang="en-US" sz="4000" b="1" dirty="0"/>
          </a:p>
        </p:txBody>
      </p:sp>
      <p:sp>
        <p:nvSpPr>
          <p:cNvPr id="3" name="內容版面配置區 2"/>
          <p:cNvSpPr>
            <a:spLocks noGrp="1"/>
          </p:cNvSpPr>
          <p:nvPr>
            <p:ph idx="1"/>
          </p:nvPr>
        </p:nvSpPr>
        <p:spPr>
          <a:xfrm>
            <a:off x="677334" y="1402081"/>
            <a:ext cx="8954346" cy="3021873"/>
          </a:xfrm>
        </p:spPr>
        <p:txBody>
          <a:bodyPr>
            <a:normAutofit/>
          </a:bodyPr>
          <a:lstStyle/>
          <a:p>
            <a:pPr lvl="0"/>
            <a:r>
              <a:rPr lang="en-US" altLang="zh-TW" sz="3200" dirty="0" smtClean="0">
                <a:solidFill>
                  <a:schemeClr val="tx1"/>
                </a:solidFill>
                <a:latin typeface="標楷體" panose="03000509000000000000" pitchFamily="65" charset="-120"/>
                <a:ea typeface="標楷體" panose="03000509000000000000" pitchFamily="65" charset="-120"/>
              </a:rPr>
              <a:t>108-2</a:t>
            </a:r>
            <a:r>
              <a:rPr lang="zh-TW" altLang="en-US" sz="3200" dirty="0">
                <a:solidFill>
                  <a:schemeClr val="tx1"/>
                </a:solidFill>
                <a:latin typeface="標楷體" panose="03000509000000000000" pitchFamily="65" charset="-120"/>
                <a:ea typeface="標楷體" panose="03000509000000000000" pitchFamily="65" charset="-120"/>
              </a:rPr>
              <a:t>社團、系學會活動企劃書暨經費概算表即日起繳交至課服中心，此次收件截止日期為「</a:t>
            </a:r>
            <a:r>
              <a:rPr lang="en-US" altLang="zh-TW" sz="3200" dirty="0">
                <a:solidFill>
                  <a:srgbClr val="FF0000"/>
                </a:solidFill>
                <a:latin typeface="標楷體" panose="03000509000000000000" pitchFamily="65" charset="-120"/>
                <a:ea typeface="標楷體" panose="03000509000000000000" pitchFamily="65" charset="-120"/>
              </a:rPr>
              <a:t>12/30</a:t>
            </a:r>
            <a:r>
              <a:rPr lang="zh-TW" altLang="en-US" sz="3200" dirty="0">
                <a:solidFill>
                  <a:srgbClr val="FF0000"/>
                </a:solidFill>
                <a:latin typeface="標楷體" panose="03000509000000000000" pitchFamily="65" charset="-120"/>
                <a:ea typeface="標楷體" panose="03000509000000000000" pitchFamily="65" charset="-120"/>
              </a:rPr>
              <a:t>全部類別都可以在這天繳交、</a:t>
            </a:r>
            <a:r>
              <a:rPr lang="en-US" altLang="zh-TW" sz="3200" dirty="0">
                <a:solidFill>
                  <a:srgbClr val="FF0000"/>
                </a:solidFill>
                <a:latin typeface="標楷體" panose="03000509000000000000" pitchFamily="65" charset="-120"/>
                <a:ea typeface="標楷體" panose="03000509000000000000" pitchFamily="65" charset="-120"/>
              </a:rPr>
              <a:t>12/31</a:t>
            </a:r>
            <a:r>
              <a:rPr lang="zh-TW" altLang="en-US" sz="3200" dirty="0">
                <a:solidFill>
                  <a:srgbClr val="FF0000"/>
                </a:solidFill>
                <a:latin typeface="標楷體" panose="03000509000000000000" pitchFamily="65" charset="-120"/>
                <a:ea typeface="標楷體" panose="03000509000000000000" pitchFamily="65" charset="-120"/>
              </a:rPr>
              <a:t>為康樂性與服務性社團繳交日、</a:t>
            </a:r>
            <a:r>
              <a:rPr lang="en-US" altLang="zh-TW" sz="3200" dirty="0">
                <a:solidFill>
                  <a:srgbClr val="FF0000"/>
                </a:solidFill>
                <a:latin typeface="標楷體" panose="03000509000000000000" pitchFamily="65" charset="-120"/>
                <a:ea typeface="標楷體" panose="03000509000000000000" pitchFamily="65" charset="-120"/>
              </a:rPr>
              <a:t>1/2</a:t>
            </a:r>
            <a:r>
              <a:rPr lang="zh-TW" altLang="en-US" sz="3200" dirty="0">
                <a:solidFill>
                  <a:srgbClr val="FF0000"/>
                </a:solidFill>
                <a:latin typeface="標楷體" panose="03000509000000000000" pitchFamily="65" charset="-120"/>
                <a:ea typeface="標楷體" panose="03000509000000000000" pitchFamily="65" charset="-120"/>
              </a:rPr>
              <a:t>為體能性與學藝性社團繳交日、</a:t>
            </a:r>
            <a:r>
              <a:rPr lang="en-US" altLang="zh-TW" sz="3200" dirty="0">
                <a:solidFill>
                  <a:srgbClr val="FF0000"/>
                </a:solidFill>
                <a:latin typeface="標楷體" panose="03000509000000000000" pitchFamily="65" charset="-120"/>
                <a:ea typeface="標楷體" panose="03000509000000000000" pitchFamily="65" charset="-120"/>
              </a:rPr>
              <a:t>1/3</a:t>
            </a:r>
            <a:r>
              <a:rPr lang="zh-TW" altLang="en-US" sz="3200" dirty="0">
                <a:solidFill>
                  <a:srgbClr val="FF0000"/>
                </a:solidFill>
                <a:latin typeface="標楷體" panose="03000509000000000000" pitchFamily="65" charset="-120"/>
                <a:ea typeface="標楷體" panose="03000509000000000000" pitchFamily="65" charset="-120"/>
              </a:rPr>
              <a:t>為自治性社團繳交日</a:t>
            </a:r>
            <a:r>
              <a:rPr lang="zh-TW" altLang="en-US" sz="3200" dirty="0">
                <a:solidFill>
                  <a:schemeClr val="tx1"/>
                </a:solidFill>
                <a:latin typeface="標楷體" panose="03000509000000000000" pitchFamily="65" charset="-120"/>
                <a:ea typeface="標楷體" panose="03000509000000000000" pitchFamily="65" charset="-120"/>
              </a:rPr>
              <a:t>」，現場會初審企劃書，如有錯誤將會立馬退回。</a:t>
            </a:r>
            <a:endParaRPr lang="zh-TW" altLang="zh-TW" dirty="0">
              <a:solidFill>
                <a:schemeClr val="tx1"/>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1698780497"/>
              </p:ext>
            </p:extLst>
          </p:nvPr>
        </p:nvGraphicFramePr>
        <p:xfrm>
          <a:off x="677334" y="4760443"/>
          <a:ext cx="8778411" cy="1584960"/>
        </p:xfrm>
        <a:graphic>
          <a:graphicData uri="http://schemas.openxmlformats.org/drawingml/2006/table">
            <a:tbl>
              <a:tblPr firstRow="1" bandRow="1">
                <a:tableStyleId>{5C22544A-7EE6-4342-B048-85BDC9FD1C3A}</a:tableStyleId>
              </a:tblPr>
              <a:tblGrid>
                <a:gridCol w="2276011">
                  <a:extLst>
                    <a:ext uri="{9D8B030D-6E8A-4147-A177-3AD203B41FA5}">
                      <a16:colId xmlns:a16="http://schemas.microsoft.com/office/drawing/2014/main" val="3144175287"/>
                    </a:ext>
                  </a:extLst>
                </a:gridCol>
                <a:gridCol w="1625600">
                  <a:extLst>
                    <a:ext uri="{9D8B030D-6E8A-4147-A177-3AD203B41FA5}">
                      <a16:colId xmlns:a16="http://schemas.microsoft.com/office/drawing/2014/main" val="4241241600"/>
                    </a:ext>
                  </a:extLst>
                </a:gridCol>
                <a:gridCol w="1625600">
                  <a:extLst>
                    <a:ext uri="{9D8B030D-6E8A-4147-A177-3AD203B41FA5}">
                      <a16:colId xmlns:a16="http://schemas.microsoft.com/office/drawing/2014/main" val="1964230119"/>
                    </a:ext>
                  </a:extLst>
                </a:gridCol>
                <a:gridCol w="1625600">
                  <a:extLst>
                    <a:ext uri="{9D8B030D-6E8A-4147-A177-3AD203B41FA5}">
                      <a16:colId xmlns:a16="http://schemas.microsoft.com/office/drawing/2014/main" val="4058550599"/>
                    </a:ext>
                  </a:extLst>
                </a:gridCol>
                <a:gridCol w="1625600">
                  <a:extLst>
                    <a:ext uri="{9D8B030D-6E8A-4147-A177-3AD203B41FA5}">
                      <a16:colId xmlns:a16="http://schemas.microsoft.com/office/drawing/2014/main" val="1327105917"/>
                    </a:ext>
                  </a:extLst>
                </a:gridCol>
              </a:tblGrid>
              <a:tr h="370840">
                <a:tc>
                  <a:txBody>
                    <a:bodyPr/>
                    <a:lstStyle/>
                    <a:p>
                      <a:pPr algn="ctr"/>
                      <a:r>
                        <a:rPr lang="en-US" altLang="zh-TW" sz="2800" dirty="0" smtClean="0"/>
                        <a:t>12/30</a:t>
                      </a:r>
                      <a:endParaRPr lang="zh-TW" altLang="en-US" sz="2800" dirty="0"/>
                    </a:p>
                  </a:txBody>
                  <a:tcPr anchor="ctr"/>
                </a:tc>
                <a:tc>
                  <a:txBody>
                    <a:bodyPr/>
                    <a:lstStyle/>
                    <a:p>
                      <a:pPr algn="ctr"/>
                      <a:r>
                        <a:rPr lang="en-US" altLang="zh-TW" sz="2800" dirty="0" smtClean="0"/>
                        <a:t>12/31</a:t>
                      </a:r>
                      <a:endParaRPr lang="zh-TW" altLang="en-US" sz="2800" dirty="0"/>
                    </a:p>
                  </a:txBody>
                  <a:tcPr anchor="ctr"/>
                </a:tc>
                <a:tc>
                  <a:txBody>
                    <a:bodyPr/>
                    <a:lstStyle/>
                    <a:p>
                      <a:pPr algn="ctr"/>
                      <a:r>
                        <a:rPr lang="en-US" altLang="zh-TW" sz="2800" dirty="0" smtClean="0"/>
                        <a:t>1/1</a:t>
                      </a:r>
                      <a:endParaRPr lang="zh-TW" altLang="en-US" sz="2800" dirty="0"/>
                    </a:p>
                  </a:txBody>
                  <a:tcPr anchor="ctr"/>
                </a:tc>
                <a:tc>
                  <a:txBody>
                    <a:bodyPr/>
                    <a:lstStyle/>
                    <a:p>
                      <a:pPr algn="ctr"/>
                      <a:r>
                        <a:rPr lang="en-US" altLang="zh-TW" sz="2800" dirty="0" smtClean="0"/>
                        <a:t>1/2</a:t>
                      </a:r>
                      <a:endParaRPr lang="zh-TW" altLang="en-US" sz="2800" dirty="0"/>
                    </a:p>
                  </a:txBody>
                  <a:tcPr anchor="ctr"/>
                </a:tc>
                <a:tc>
                  <a:txBody>
                    <a:bodyPr/>
                    <a:lstStyle/>
                    <a:p>
                      <a:pPr algn="ctr"/>
                      <a:r>
                        <a:rPr lang="en-US" altLang="zh-TW" sz="2800" dirty="0" smtClean="0"/>
                        <a:t>1/3</a:t>
                      </a:r>
                      <a:endParaRPr lang="zh-TW" altLang="en-US" sz="2800" dirty="0"/>
                    </a:p>
                  </a:txBody>
                  <a:tcPr anchor="ctr"/>
                </a:tc>
                <a:extLst>
                  <a:ext uri="{0D108BD9-81ED-4DB2-BD59-A6C34878D82A}">
                    <a16:rowId xmlns:a16="http://schemas.microsoft.com/office/drawing/2014/main" val="1246844173"/>
                  </a:ext>
                </a:extLst>
              </a:tr>
              <a:tr h="370840">
                <a:tc>
                  <a:txBody>
                    <a:bodyPr/>
                    <a:lstStyle/>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所有社團類組皆可繳交</a:t>
                      </a:r>
                      <a:endParaRPr lang="zh-TW" altLang="en-US" sz="3200" kern="1200" dirty="0">
                        <a:solidFill>
                          <a:schemeClr val="tx1"/>
                        </a:solidFill>
                        <a:latin typeface="標楷體" panose="03000509000000000000" pitchFamily="65" charset="-120"/>
                        <a:ea typeface="標楷體" panose="03000509000000000000" pitchFamily="65" charset="-120"/>
                        <a:cs typeface="+mn-cs"/>
                      </a:endParaRPr>
                    </a:p>
                  </a:txBody>
                  <a:tcPr anchor="ctr"/>
                </a:tc>
                <a:tc>
                  <a:txBody>
                    <a:bodyPr/>
                    <a:lstStyle/>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康樂性</a:t>
                      </a:r>
                      <a:endParaRPr lang="en-US" altLang="zh-TW" sz="3200" kern="1200" dirty="0" smtClean="0">
                        <a:solidFill>
                          <a:schemeClr val="tx1"/>
                        </a:solidFill>
                        <a:latin typeface="標楷體" panose="03000509000000000000" pitchFamily="65" charset="-120"/>
                        <a:ea typeface="標楷體" panose="03000509000000000000" pitchFamily="65" charset="-120"/>
                        <a:cs typeface="+mn-cs"/>
                      </a:endParaRPr>
                    </a:p>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服務性</a:t>
                      </a:r>
                      <a:endParaRPr lang="zh-TW" altLang="en-US" sz="3200" kern="1200" dirty="0">
                        <a:solidFill>
                          <a:schemeClr val="tx1"/>
                        </a:solidFill>
                        <a:latin typeface="標楷體" panose="03000509000000000000" pitchFamily="65" charset="-120"/>
                        <a:ea typeface="標楷體" panose="03000509000000000000" pitchFamily="65" charset="-120"/>
                        <a:cs typeface="+mn-cs"/>
                      </a:endParaRPr>
                    </a:p>
                  </a:txBody>
                  <a:tcPr anchor="ctr"/>
                </a:tc>
                <a:tc>
                  <a:txBody>
                    <a:bodyPr/>
                    <a:lstStyle/>
                    <a:p>
                      <a:pPr algn="ctr"/>
                      <a:r>
                        <a:rPr lang="zh-TW" altLang="en-US" sz="3200" kern="1200" dirty="0" smtClean="0">
                          <a:solidFill>
                            <a:srgbClr val="FF0000"/>
                          </a:solidFill>
                          <a:latin typeface="標楷體" panose="03000509000000000000" pitchFamily="65" charset="-120"/>
                          <a:ea typeface="標楷體" panose="03000509000000000000" pitchFamily="65" charset="-120"/>
                          <a:cs typeface="+mn-cs"/>
                        </a:rPr>
                        <a:t>元旦</a:t>
                      </a:r>
                      <a:endParaRPr lang="zh-TW" altLang="en-US" sz="3200" kern="1200" dirty="0">
                        <a:solidFill>
                          <a:srgbClr val="FF0000"/>
                        </a:solidFill>
                        <a:latin typeface="標楷體" panose="03000509000000000000" pitchFamily="65" charset="-120"/>
                        <a:ea typeface="標楷體" panose="03000509000000000000" pitchFamily="65" charset="-120"/>
                        <a:cs typeface="+mn-cs"/>
                      </a:endParaRPr>
                    </a:p>
                  </a:txBody>
                  <a:tcPr anchor="ctr"/>
                </a:tc>
                <a:tc>
                  <a:txBody>
                    <a:bodyPr/>
                    <a:lstStyle/>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體能性</a:t>
                      </a:r>
                      <a:endParaRPr lang="en-US" altLang="zh-TW" sz="3200" kern="1200" dirty="0" smtClean="0">
                        <a:solidFill>
                          <a:schemeClr val="tx1"/>
                        </a:solidFill>
                        <a:latin typeface="標楷體" panose="03000509000000000000" pitchFamily="65" charset="-120"/>
                        <a:ea typeface="標楷體" panose="03000509000000000000" pitchFamily="65" charset="-120"/>
                        <a:cs typeface="+mn-cs"/>
                      </a:endParaRPr>
                    </a:p>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學藝性</a:t>
                      </a:r>
                      <a:endParaRPr lang="zh-TW" altLang="en-US" sz="3200" kern="1200" dirty="0">
                        <a:solidFill>
                          <a:schemeClr val="tx1"/>
                        </a:solidFill>
                        <a:latin typeface="標楷體" panose="03000509000000000000" pitchFamily="65" charset="-120"/>
                        <a:ea typeface="標楷體" panose="03000509000000000000" pitchFamily="65" charset="-120"/>
                        <a:cs typeface="+mn-cs"/>
                      </a:endParaRPr>
                    </a:p>
                  </a:txBody>
                  <a:tcPr anchor="ctr"/>
                </a:tc>
                <a:tc>
                  <a:txBody>
                    <a:bodyPr/>
                    <a:lstStyle/>
                    <a:p>
                      <a:pPr algn="ctr"/>
                      <a:r>
                        <a:rPr lang="zh-TW" altLang="en-US" sz="3200" kern="1200" dirty="0" smtClean="0">
                          <a:solidFill>
                            <a:schemeClr val="tx1"/>
                          </a:solidFill>
                          <a:latin typeface="標楷體" panose="03000509000000000000" pitchFamily="65" charset="-120"/>
                          <a:ea typeface="標楷體" panose="03000509000000000000" pitchFamily="65" charset="-120"/>
                          <a:cs typeface="+mn-cs"/>
                        </a:rPr>
                        <a:t>自治性</a:t>
                      </a:r>
                      <a:endParaRPr lang="zh-TW" altLang="en-US" sz="3200" kern="1200" dirty="0">
                        <a:solidFill>
                          <a:schemeClr val="tx1"/>
                        </a:solidFill>
                        <a:latin typeface="標楷體" panose="03000509000000000000" pitchFamily="65" charset="-120"/>
                        <a:ea typeface="標楷體" panose="03000509000000000000" pitchFamily="65" charset="-120"/>
                        <a:cs typeface="+mn-cs"/>
                      </a:endParaRPr>
                    </a:p>
                  </a:txBody>
                  <a:tcPr anchor="ctr"/>
                </a:tc>
                <a:extLst>
                  <a:ext uri="{0D108BD9-81ED-4DB2-BD59-A6C34878D82A}">
                    <a16:rowId xmlns:a16="http://schemas.microsoft.com/office/drawing/2014/main" val="3015330428"/>
                  </a:ext>
                </a:extLst>
              </a:tr>
            </a:tbl>
          </a:graphicData>
        </a:graphic>
      </p:graphicFrame>
    </p:spTree>
    <p:extLst>
      <p:ext uri="{BB962C8B-B14F-4D97-AF65-F5344CB8AC3E}">
        <p14:creationId xmlns:p14="http://schemas.microsoft.com/office/powerpoint/2010/main" val="406036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活動預告</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en-US" altLang="zh-TW" sz="3200" dirty="0">
                <a:latin typeface="標楷體" panose="03000509000000000000" pitchFamily="65" charset="-120"/>
                <a:ea typeface="標楷體" panose="03000509000000000000" pitchFamily="65" charset="-120"/>
              </a:rPr>
              <a:t>108-2</a:t>
            </a:r>
            <a:r>
              <a:rPr lang="zh-TW" altLang="zh-TW" sz="3200" dirty="0">
                <a:latin typeface="標楷體" panose="03000509000000000000" pitchFamily="65" charset="-120"/>
                <a:ea typeface="標楷體" panose="03000509000000000000" pitchFamily="65" charset="-120"/>
              </a:rPr>
              <a:t>社團</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系學會活動經費審查時間</a:t>
            </a:r>
            <a:r>
              <a:rPr lang="en-US" altLang="zh-TW" sz="3200" dirty="0">
                <a:latin typeface="標楷體" panose="03000509000000000000" pitchFamily="65" charset="-120"/>
                <a:ea typeface="標楷體" panose="03000509000000000000" pitchFamily="65" charset="-120"/>
              </a:rPr>
              <a:t>:</a:t>
            </a:r>
            <a:r>
              <a:rPr lang="en-US" altLang="zh-TW" sz="3200" dirty="0">
                <a:solidFill>
                  <a:srgbClr val="FF0000"/>
                </a:solidFill>
                <a:latin typeface="標楷體" panose="03000509000000000000" pitchFamily="65" charset="-120"/>
                <a:ea typeface="標楷體" panose="03000509000000000000" pitchFamily="65" charset="-120"/>
              </a:rPr>
              <a:t>109</a:t>
            </a:r>
            <a:r>
              <a:rPr lang="zh-TW" altLang="zh-TW" sz="3200" dirty="0">
                <a:solidFill>
                  <a:srgbClr val="FF0000"/>
                </a:solidFill>
                <a:latin typeface="標楷體" panose="03000509000000000000" pitchFamily="65" charset="-120"/>
                <a:ea typeface="標楷體" panose="03000509000000000000" pitchFamily="65" charset="-120"/>
              </a:rPr>
              <a:t>年</a:t>
            </a:r>
            <a:r>
              <a:rPr lang="en-US" altLang="zh-TW" sz="3200" dirty="0">
                <a:solidFill>
                  <a:srgbClr val="FF0000"/>
                </a:solidFill>
                <a:latin typeface="標楷體" panose="03000509000000000000" pitchFamily="65" charset="-120"/>
                <a:ea typeface="標楷體" panose="03000509000000000000" pitchFamily="65" charset="-120"/>
              </a:rPr>
              <a:t>2</a:t>
            </a:r>
            <a:r>
              <a:rPr lang="zh-TW" altLang="zh-TW" sz="3200" dirty="0">
                <a:solidFill>
                  <a:srgbClr val="FF0000"/>
                </a:solidFill>
                <a:latin typeface="標楷體" panose="03000509000000000000" pitchFamily="65" charset="-120"/>
                <a:ea typeface="標楷體" panose="03000509000000000000" pitchFamily="65" charset="-120"/>
              </a:rPr>
              <a:t>月</a:t>
            </a:r>
            <a:r>
              <a:rPr lang="en-US" altLang="zh-TW" sz="3200" dirty="0">
                <a:solidFill>
                  <a:srgbClr val="FF0000"/>
                </a:solidFill>
                <a:latin typeface="標楷體" panose="03000509000000000000" pitchFamily="65" charset="-120"/>
                <a:ea typeface="標楷體" panose="03000509000000000000" pitchFamily="65" charset="-120"/>
              </a:rPr>
              <a:t>10</a:t>
            </a:r>
            <a:r>
              <a:rPr lang="zh-TW" altLang="zh-TW" sz="3200" dirty="0">
                <a:solidFill>
                  <a:srgbClr val="FF0000"/>
                </a:solidFill>
                <a:latin typeface="標楷體" panose="03000509000000000000" pitchFamily="65" charset="-120"/>
                <a:ea typeface="標楷體" panose="03000509000000000000" pitchFamily="65" charset="-120"/>
              </a:rPr>
              <a:t>日上午</a:t>
            </a:r>
            <a:r>
              <a:rPr lang="en-US" altLang="zh-TW" sz="3200" dirty="0">
                <a:solidFill>
                  <a:srgbClr val="FF0000"/>
                </a:solidFill>
                <a:latin typeface="標楷體" panose="03000509000000000000" pitchFamily="65" charset="-120"/>
                <a:ea typeface="標楷體" panose="03000509000000000000" pitchFamily="65" charset="-120"/>
              </a:rPr>
              <a:t>10:00</a:t>
            </a:r>
            <a:r>
              <a:rPr lang="zh-TW" altLang="zh-TW" sz="3200" dirty="0">
                <a:latin typeface="標楷體" panose="03000509000000000000" pitchFamily="65" charset="-120"/>
                <a:ea typeface="標楷體" panose="03000509000000000000" pitchFamily="65" charset="-120"/>
              </a:rPr>
              <a:t>，地點在耕書樓</a:t>
            </a:r>
            <a:r>
              <a:rPr lang="en-US" altLang="zh-TW" sz="3200" dirty="0">
                <a:latin typeface="標楷體" panose="03000509000000000000" pitchFamily="65" charset="-120"/>
                <a:ea typeface="標楷體" panose="03000509000000000000" pitchFamily="65" charset="-120"/>
              </a:rPr>
              <a:t>B1</a:t>
            </a:r>
            <a:r>
              <a:rPr lang="zh-TW" altLang="zh-TW" sz="3200" dirty="0">
                <a:latin typeface="標楷體" panose="03000509000000000000" pitchFamily="65" charset="-120"/>
                <a:ea typeface="標楷體" panose="03000509000000000000" pitchFamily="65" charset="-120"/>
              </a:rPr>
              <a:t>順之廳。</a:t>
            </a:r>
          </a:p>
          <a:p>
            <a:pPr lvl="0"/>
            <a:r>
              <a:rPr lang="zh-TW" altLang="zh-TW" sz="3200" dirty="0">
                <a:latin typeface="標楷體" panose="03000509000000000000" pitchFamily="65" charset="-120"/>
                <a:ea typeface="標楷體" panose="03000509000000000000" pitchFamily="65" charset="-120"/>
              </a:rPr>
              <a:t>預計</a:t>
            </a:r>
            <a:r>
              <a:rPr lang="en-US" altLang="zh-TW" sz="3200" dirty="0">
                <a:solidFill>
                  <a:srgbClr val="FF0000"/>
                </a:solidFill>
                <a:latin typeface="標楷體" panose="03000509000000000000" pitchFamily="65" charset="-120"/>
                <a:ea typeface="標楷體" panose="03000509000000000000" pitchFamily="65" charset="-120"/>
              </a:rPr>
              <a:t>109</a:t>
            </a:r>
            <a:r>
              <a:rPr lang="zh-TW" altLang="zh-TW" sz="3200" dirty="0">
                <a:solidFill>
                  <a:srgbClr val="FF0000"/>
                </a:solidFill>
                <a:latin typeface="標楷體" panose="03000509000000000000" pitchFamily="65" charset="-120"/>
                <a:ea typeface="標楷體" panose="03000509000000000000" pitchFamily="65" charset="-120"/>
              </a:rPr>
              <a:t>年</a:t>
            </a:r>
            <a:r>
              <a:rPr lang="en-US" altLang="zh-TW" sz="3200" dirty="0">
                <a:solidFill>
                  <a:srgbClr val="FF0000"/>
                </a:solidFill>
                <a:latin typeface="標楷體" panose="03000509000000000000" pitchFamily="65" charset="-120"/>
                <a:ea typeface="標楷體" panose="03000509000000000000" pitchFamily="65" charset="-120"/>
              </a:rPr>
              <a:t>2</a:t>
            </a:r>
            <a:r>
              <a:rPr lang="zh-TW" altLang="zh-TW" sz="3200" dirty="0">
                <a:solidFill>
                  <a:srgbClr val="FF0000"/>
                </a:solidFill>
                <a:latin typeface="標楷體" panose="03000509000000000000" pitchFamily="65" charset="-120"/>
                <a:ea typeface="標楷體" panose="03000509000000000000" pitchFamily="65" charset="-120"/>
              </a:rPr>
              <a:t>月</a:t>
            </a:r>
            <a:r>
              <a:rPr lang="en-US" altLang="zh-TW" sz="3200" dirty="0">
                <a:solidFill>
                  <a:srgbClr val="FF0000"/>
                </a:solidFill>
                <a:latin typeface="標楷體" panose="03000509000000000000" pitchFamily="65" charset="-120"/>
                <a:ea typeface="標楷體" panose="03000509000000000000" pitchFamily="65" charset="-120"/>
              </a:rPr>
              <a:t>14</a:t>
            </a:r>
            <a:r>
              <a:rPr lang="zh-TW" altLang="zh-TW" sz="3200" dirty="0">
                <a:solidFill>
                  <a:srgbClr val="FF0000"/>
                </a:solidFill>
                <a:latin typeface="標楷體" panose="03000509000000000000" pitchFamily="65" charset="-120"/>
                <a:ea typeface="標楷體" panose="03000509000000000000" pitchFamily="65" charset="-120"/>
              </a:rPr>
              <a:t>日</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五</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下午至晚上會舉辦社團器材營，將會完整教導使用所有我們擁有的器材</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小金剛、對講機、音響喇叭、燈光控制等</a:t>
            </a:r>
            <a:r>
              <a:rPr lang="en-US" altLang="zh-TW"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，請各系會社團一定要派人參加，憑器材卡進行器材租借。</a:t>
            </a:r>
          </a:p>
          <a:p>
            <a:endParaRPr lang="zh-TW" altLang="zh-TW" sz="24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1959979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活動預告</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en-US" sz="3200" dirty="0">
                <a:latin typeface="標楷體" panose="03000509000000000000" pitchFamily="65" charset="-120"/>
                <a:ea typeface="標楷體" panose="03000509000000000000" pitchFamily="65" charset="-120"/>
              </a:rPr>
              <a:t>目前公視節目「青春發言人」正在籌備新活動</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我們的青春練習曲</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，我們找來老王樂隊合作，希望能創作一首歌，唱出</a:t>
            </a:r>
            <a:r>
              <a:rPr lang="en-US" altLang="zh-TW" sz="3200" dirty="0">
                <a:latin typeface="標楷體" panose="03000509000000000000" pitchFamily="65" charset="-120"/>
                <a:ea typeface="標楷體" panose="03000509000000000000" pitchFamily="65" charset="-120"/>
              </a:rPr>
              <a:t>2000</a:t>
            </a:r>
            <a:r>
              <a:rPr lang="zh-TW" altLang="en-US" sz="3200" dirty="0">
                <a:latin typeface="標楷體" panose="03000509000000000000" pitchFamily="65" charset="-120"/>
                <a:ea typeface="標楷體" panose="03000509000000000000" pitchFamily="65" charset="-120"/>
              </a:rPr>
              <a:t>年後出生，即將滿</a:t>
            </a:r>
            <a:r>
              <a:rPr lang="en-US" altLang="zh-TW" sz="3200" dirty="0">
                <a:latin typeface="標楷體" panose="03000509000000000000" pitchFamily="65" charset="-120"/>
                <a:ea typeface="標楷體" panose="03000509000000000000" pitchFamily="65" charset="-120"/>
              </a:rPr>
              <a:t>20</a:t>
            </a:r>
            <a:r>
              <a:rPr lang="zh-TW" altLang="en-US" sz="3200" dirty="0">
                <a:latin typeface="標楷體" panose="03000509000000000000" pitchFamily="65" charset="-120"/>
                <a:ea typeface="標楷體" panose="03000509000000000000" pitchFamily="65" charset="-120"/>
              </a:rPr>
              <a:t>歲（或已滿）的心聲。我們想要努力的收集</a:t>
            </a:r>
            <a:r>
              <a:rPr lang="en-US" altLang="zh-TW" sz="3200" dirty="0">
                <a:latin typeface="標楷體" panose="03000509000000000000" pitchFamily="65" charset="-120"/>
                <a:ea typeface="標楷體" panose="03000509000000000000" pitchFamily="65" charset="-120"/>
              </a:rPr>
              <a:t>18-20</a:t>
            </a:r>
            <a:r>
              <a:rPr lang="zh-TW" altLang="en-US" sz="3200" dirty="0">
                <a:latin typeface="標楷體" panose="03000509000000000000" pitchFamily="65" charset="-120"/>
                <a:ea typeface="標楷體" panose="03000509000000000000" pitchFamily="65" charset="-120"/>
              </a:rPr>
              <a:t>歲同學的煩惱、夢想、恐懼等心情，提供給老王創作。</a:t>
            </a:r>
          </a:p>
          <a:p>
            <a:pPr lvl="0"/>
            <a:r>
              <a:rPr lang="zh-TW" altLang="en-US" sz="3200" dirty="0">
                <a:latin typeface="標楷體" panose="03000509000000000000" pitchFamily="65" charset="-120"/>
                <a:ea typeface="標楷體" panose="03000509000000000000" pitchFamily="65" charset="-120"/>
              </a:rPr>
              <a:t>想邀請</a:t>
            </a:r>
            <a:r>
              <a:rPr lang="en-US" altLang="zh-TW" sz="3200" dirty="0">
                <a:latin typeface="標楷體" panose="03000509000000000000" pitchFamily="65" charset="-120"/>
                <a:ea typeface="標楷體" panose="03000509000000000000" pitchFamily="65" charset="-120"/>
              </a:rPr>
              <a:t>10-12</a:t>
            </a:r>
            <a:r>
              <a:rPr lang="zh-TW" altLang="en-US" sz="3200" dirty="0">
                <a:latin typeface="標楷體" panose="03000509000000000000" pitchFamily="65" charset="-120"/>
                <a:ea typeface="標楷體" panose="03000509000000000000" pitchFamily="65" charset="-120"/>
              </a:rPr>
              <a:t>位、年齡</a:t>
            </a:r>
            <a:r>
              <a:rPr lang="en-US" altLang="zh-TW" sz="3200" dirty="0">
                <a:latin typeface="標楷體" panose="03000509000000000000" pitchFamily="65" charset="-120"/>
                <a:ea typeface="標楷體" panose="03000509000000000000" pitchFamily="65" charset="-120"/>
              </a:rPr>
              <a:t>18-20</a:t>
            </a:r>
            <a:r>
              <a:rPr lang="zh-TW" altLang="en-US" sz="3200" dirty="0">
                <a:latin typeface="標楷體" panose="03000509000000000000" pitchFamily="65" charset="-120"/>
                <a:ea typeface="標楷體" panose="03000509000000000000" pitchFamily="65" charset="-120"/>
              </a:rPr>
              <a:t>歲的同學們一起參與活動拍攝短片</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lvl="0"/>
            <a:r>
              <a:rPr lang="en-US" altLang="zh-TW" sz="3200" dirty="0">
                <a:latin typeface="標楷體" panose="03000509000000000000" pitchFamily="65" charset="-120"/>
                <a:ea typeface="標楷體" panose="03000509000000000000" pitchFamily="65" charset="-120"/>
              </a:rPr>
              <a:t>2020</a:t>
            </a:r>
            <a:r>
              <a:rPr lang="zh-TW" altLang="en-US" sz="3200" dirty="0">
                <a:latin typeface="標楷體" panose="03000509000000000000" pitchFamily="65" charset="-120"/>
                <a:ea typeface="標楷體" panose="03000509000000000000" pitchFamily="65" charset="-120"/>
              </a:rPr>
              <a:t>年時年滿</a:t>
            </a:r>
            <a:r>
              <a:rPr lang="en-US" altLang="zh-TW" sz="3200" dirty="0">
                <a:latin typeface="標楷體" panose="03000509000000000000" pitchFamily="65" charset="-120"/>
                <a:ea typeface="標楷體" panose="03000509000000000000" pitchFamily="65" charset="-120"/>
              </a:rPr>
              <a:t>18</a:t>
            </a:r>
            <a:r>
              <a:rPr lang="zh-TW" altLang="en-US" sz="3200" dirty="0">
                <a:latin typeface="標楷體" panose="03000509000000000000" pitchFamily="65" charset="-120"/>
                <a:ea typeface="標楷體" panose="03000509000000000000" pitchFamily="65" charset="-120"/>
              </a:rPr>
              <a:t>～</a:t>
            </a:r>
            <a:r>
              <a:rPr lang="en-US" altLang="zh-TW" sz="3200" dirty="0">
                <a:latin typeface="標楷體" panose="03000509000000000000" pitchFamily="65" charset="-120"/>
                <a:ea typeface="標楷體" panose="03000509000000000000" pitchFamily="65" charset="-120"/>
              </a:rPr>
              <a:t>20</a:t>
            </a:r>
            <a:r>
              <a:rPr lang="zh-TW" altLang="en-US" sz="3200" dirty="0">
                <a:latin typeface="標楷體" panose="03000509000000000000" pitchFamily="65" charset="-120"/>
                <a:ea typeface="標楷體" panose="03000509000000000000" pitchFamily="65" charset="-120"/>
              </a:rPr>
              <a:t>歲（</a:t>
            </a:r>
            <a:r>
              <a:rPr lang="en-US" altLang="zh-TW" sz="3200" dirty="0">
                <a:latin typeface="標楷體" panose="03000509000000000000" pitchFamily="65" charset="-120"/>
                <a:ea typeface="標楷體" panose="03000509000000000000" pitchFamily="65" charset="-120"/>
              </a:rPr>
              <a:t>1999</a:t>
            </a:r>
            <a:r>
              <a:rPr lang="zh-TW" altLang="en-US" sz="3200" dirty="0">
                <a:latin typeface="標楷體" panose="03000509000000000000" pitchFamily="65" charset="-120"/>
                <a:ea typeface="標楷體" panose="03000509000000000000" pitchFamily="65" charset="-120"/>
              </a:rPr>
              <a:t>年</a:t>
            </a:r>
            <a:r>
              <a:rPr lang="en-US" altLang="zh-TW" sz="3200" dirty="0">
                <a:latin typeface="標楷體" panose="03000509000000000000" pitchFamily="65" charset="-120"/>
                <a:ea typeface="標楷體" panose="03000509000000000000" pitchFamily="65" charset="-120"/>
              </a:rPr>
              <a:t>10</a:t>
            </a:r>
            <a:r>
              <a:rPr lang="zh-TW" altLang="en-US" sz="3200" dirty="0">
                <a:latin typeface="標楷體" panose="03000509000000000000" pitchFamily="65" charset="-120"/>
                <a:ea typeface="標楷體" panose="03000509000000000000" pitchFamily="65" charset="-120"/>
              </a:rPr>
              <a:t>月～</a:t>
            </a:r>
            <a:r>
              <a:rPr lang="en-US" altLang="zh-TW" sz="3200" dirty="0">
                <a:latin typeface="標楷體" panose="03000509000000000000" pitchFamily="65" charset="-120"/>
                <a:ea typeface="標楷體" panose="03000509000000000000" pitchFamily="65" charset="-120"/>
              </a:rPr>
              <a:t>2002</a:t>
            </a:r>
            <a:r>
              <a:rPr lang="zh-TW" altLang="en-US" sz="3200" dirty="0">
                <a:latin typeface="標楷體" panose="03000509000000000000" pitchFamily="65" charset="-120"/>
                <a:ea typeface="標楷體" panose="03000509000000000000" pitchFamily="65" charset="-120"/>
              </a:rPr>
              <a:t>年</a:t>
            </a:r>
            <a:r>
              <a:rPr lang="en-US" altLang="zh-TW" sz="3200" dirty="0">
                <a:latin typeface="標楷體" panose="03000509000000000000" pitchFamily="65" charset="-120"/>
                <a:ea typeface="標楷體" panose="03000509000000000000" pitchFamily="65" charset="-120"/>
              </a:rPr>
              <a:t>12</a:t>
            </a:r>
            <a:r>
              <a:rPr lang="zh-TW" altLang="en-US" sz="3200" dirty="0">
                <a:latin typeface="標楷體" panose="03000509000000000000" pitchFamily="65" charset="-120"/>
                <a:ea typeface="標楷體" panose="03000509000000000000" pitchFamily="65" charset="-120"/>
              </a:rPr>
              <a:t>月出生者）。</a:t>
            </a:r>
            <a:endParaRPr lang="zh-TW" altLang="zh-TW" sz="32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4073164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令妃老師宣導</a:t>
            </a:r>
            <a:endParaRPr lang="zh-TW" altLang="en-US" sz="4000" b="1" dirty="0"/>
          </a:p>
        </p:txBody>
      </p:sp>
      <p:sp>
        <p:nvSpPr>
          <p:cNvPr id="3" name="內容版面配置區 2"/>
          <p:cNvSpPr>
            <a:spLocks noGrp="1"/>
          </p:cNvSpPr>
          <p:nvPr>
            <p:ph idx="1"/>
          </p:nvPr>
        </p:nvSpPr>
        <p:spPr>
          <a:xfrm>
            <a:off x="433493" y="1419498"/>
            <a:ext cx="9337523" cy="5251268"/>
          </a:xfrm>
        </p:spPr>
        <p:txBody>
          <a:bodyPr>
            <a:normAutofit/>
          </a:bodyPr>
          <a:lstStyle/>
          <a:p>
            <a:pPr lvl="0"/>
            <a:r>
              <a:rPr lang="en-US" altLang="zh-TW" sz="3200" dirty="0">
                <a:latin typeface="標楷體" panose="03000509000000000000" pitchFamily="65" charset="-120"/>
                <a:ea typeface="標楷體" panose="03000509000000000000" pitchFamily="65" charset="-120"/>
              </a:rPr>
              <a:t>108</a:t>
            </a:r>
            <a:r>
              <a:rPr lang="zh-TW" altLang="zh-TW" sz="3200" dirty="0">
                <a:latin typeface="標楷體" panose="03000509000000000000" pitchFamily="65" charset="-120"/>
                <a:ea typeface="標楷體" panose="03000509000000000000" pitchFamily="65" charset="-120"/>
              </a:rPr>
              <a:t>年</a:t>
            </a:r>
            <a:r>
              <a:rPr lang="en-US" altLang="zh-TW" sz="3200" dirty="0">
                <a:latin typeface="標楷體" panose="03000509000000000000" pitchFamily="65" charset="-120"/>
                <a:ea typeface="標楷體" panose="03000509000000000000" pitchFamily="65" charset="-120"/>
              </a:rPr>
              <a:t>12</a:t>
            </a:r>
            <a:r>
              <a:rPr lang="zh-TW" altLang="zh-TW" sz="3200" dirty="0">
                <a:latin typeface="標楷體" panose="03000509000000000000" pitchFamily="65" charset="-120"/>
                <a:ea typeface="標楷體" panose="03000509000000000000" pitchFamily="65" charset="-120"/>
              </a:rPr>
              <a:t>月</a:t>
            </a:r>
            <a:r>
              <a:rPr lang="en-US" altLang="zh-TW" sz="3200" dirty="0">
                <a:latin typeface="標楷體" panose="03000509000000000000" pitchFamily="65" charset="-120"/>
                <a:ea typeface="標楷體" panose="03000509000000000000" pitchFamily="65" charset="-120"/>
              </a:rPr>
              <a:t>11</a:t>
            </a:r>
            <a:r>
              <a:rPr lang="zh-TW" altLang="zh-TW" sz="3200" dirty="0">
                <a:latin typeface="標楷體" panose="03000509000000000000" pitchFamily="65" charset="-120"/>
                <a:ea typeface="標楷體" panose="03000509000000000000" pitchFamily="65" charset="-120"/>
              </a:rPr>
              <a:t>日辦理主題式服務學習學生面反思競賽，有報名</a:t>
            </a:r>
            <a:r>
              <a:rPr lang="en-US" altLang="zh-TW" sz="3200" dirty="0">
                <a:latin typeface="標楷體" panose="03000509000000000000" pitchFamily="65" charset="-120"/>
                <a:ea typeface="標楷體" panose="03000509000000000000" pitchFamily="65" charset="-120"/>
              </a:rPr>
              <a:t>108-1</a:t>
            </a:r>
            <a:r>
              <a:rPr lang="zh-TW" altLang="zh-TW" sz="3200" dirty="0">
                <a:latin typeface="標楷體" panose="03000509000000000000" pitchFamily="65" charset="-120"/>
                <a:ea typeface="標楷體" panose="03000509000000000000" pitchFamily="65" charset="-120"/>
              </a:rPr>
              <a:t>主題式服務學習學生面反思競賽的同學，記得中午</a:t>
            </a:r>
            <a:r>
              <a:rPr lang="en-US" altLang="zh-TW" sz="3200" dirty="0">
                <a:latin typeface="標楷體" panose="03000509000000000000" pitchFamily="65" charset="-120"/>
                <a:ea typeface="標楷體" panose="03000509000000000000" pitchFamily="65" charset="-120"/>
              </a:rPr>
              <a:t>12:30</a:t>
            </a:r>
            <a:r>
              <a:rPr lang="zh-TW" altLang="zh-TW" sz="3200" dirty="0">
                <a:latin typeface="標楷體" panose="03000509000000000000" pitchFamily="65" charset="-120"/>
                <a:ea typeface="標楷體" panose="03000509000000000000" pitchFamily="65" charset="-120"/>
              </a:rPr>
              <a:t>至天機五樓哈佛教室放</a:t>
            </a:r>
            <a:r>
              <a:rPr lang="en-US" altLang="zh-TW" sz="3200" dirty="0" err="1">
                <a:latin typeface="標楷體" panose="03000509000000000000" pitchFamily="65" charset="-120"/>
                <a:ea typeface="標楷體" panose="03000509000000000000" pitchFamily="65" charset="-120"/>
              </a:rPr>
              <a:t>ppt</a:t>
            </a:r>
            <a:r>
              <a:rPr lang="zh-TW" altLang="zh-TW" sz="3200" dirty="0">
                <a:latin typeface="標楷體" panose="03000509000000000000" pitchFamily="65" charset="-120"/>
                <a:ea typeface="標楷體" panose="03000509000000000000" pitchFamily="65" charset="-120"/>
              </a:rPr>
              <a:t>。</a:t>
            </a:r>
          </a:p>
          <a:p>
            <a:pPr lvl="0"/>
            <a:endParaRPr lang="zh-TW" altLang="zh-TW" dirty="0"/>
          </a:p>
        </p:txBody>
      </p:sp>
    </p:spTree>
    <p:extLst>
      <p:ext uri="{BB962C8B-B14F-4D97-AF65-F5344CB8AC3E}">
        <p14:creationId xmlns:p14="http://schemas.microsoft.com/office/powerpoint/2010/main" val="3491352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下次開會</a:t>
            </a:r>
            <a:r>
              <a:rPr lang="zh-TW" altLang="en-US" sz="4000" b="1" dirty="0" smtClean="0"/>
              <a:t>時間</a:t>
            </a:r>
            <a:r>
              <a:rPr lang="en-US" altLang="zh-TW" sz="4000" b="1" dirty="0" smtClean="0"/>
              <a:t>(</a:t>
            </a:r>
            <a:r>
              <a:rPr lang="zh-TW" altLang="en-US" sz="4000" b="1" dirty="0" smtClean="0"/>
              <a:t>活審會</a:t>
            </a:r>
            <a:r>
              <a:rPr lang="en-US" altLang="zh-TW" sz="4000" b="1" dirty="0" smtClean="0"/>
              <a:t>)</a:t>
            </a:r>
            <a:endParaRPr lang="zh-TW" altLang="en-US" sz="4000" b="1" dirty="0"/>
          </a:p>
        </p:txBody>
      </p:sp>
      <p:sp>
        <p:nvSpPr>
          <p:cNvPr id="3" name="內容版面配置區 2"/>
          <p:cNvSpPr>
            <a:spLocks noGrp="1"/>
          </p:cNvSpPr>
          <p:nvPr>
            <p:ph idx="1"/>
          </p:nvPr>
        </p:nvSpPr>
        <p:spPr>
          <a:xfrm>
            <a:off x="433493" y="1419498"/>
            <a:ext cx="9337523" cy="5251268"/>
          </a:xfrm>
        </p:spPr>
        <p:txBody>
          <a:bodyPr>
            <a:normAutofit/>
          </a:bodyPr>
          <a:lstStyle/>
          <a:p>
            <a:pPr marL="0" indent="0" algn="ctr">
              <a:buNone/>
            </a:pPr>
            <a:r>
              <a:rPr lang="en-US" altLang="zh-TW" sz="11500" dirty="0" smtClean="0">
                <a:latin typeface="標楷體" panose="03000509000000000000" pitchFamily="65" charset="-120"/>
                <a:ea typeface="標楷體" panose="03000509000000000000" pitchFamily="65" charset="-120"/>
              </a:rPr>
              <a:t>109/02/10(</a:t>
            </a:r>
            <a:r>
              <a:rPr lang="zh-TW" altLang="en-US" sz="11500" dirty="0" smtClean="0">
                <a:latin typeface="標楷體" panose="03000509000000000000" pitchFamily="65" charset="-120"/>
                <a:ea typeface="標楷體" panose="03000509000000000000" pitchFamily="65" charset="-120"/>
              </a:rPr>
              <a:t>一</a:t>
            </a:r>
            <a:r>
              <a:rPr lang="en-US" altLang="zh-TW" sz="11500" dirty="0" smtClean="0">
                <a:latin typeface="標楷體" panose="03000509000000000000" pitchFamily="65" charset="-120"/>
                <a:ea typeface="標楷體" panose="03000509000000000000" pitchFamily="65" charset="-120"/>
              </a:rPr>
              <a:t>)</a:t>
            </a:r>
            <a:endParaRPr lang="en-US" altLang="zh-TW" sz="11500" dirty="0" smtClean="0">
              <a:latin typeface="標楷體" panose="03000509000000000000" pitchFamily="65" charset="-120"/>
              <a:ea typeface="標楷體" panose="03000509000000000000" pitchFamily="65" charset="-120"/>
            </a:endParaRPr>
          </a:p>
          <a:p>
            <a:pPr marL="0" indent="0" algn="ctr">
              <a:buNone/>
            </a:pPr>
            <a:r>
              <a:rPr lang="en-US" altLang="zh-TW" sz="11500" dirty="0" smtClean="0">
                <a:latin typeface="標楷體" panose="03000509000000000000" pitchFamily="65" charset="-120"/>
                <a:ea typeface="標楷體" panose="03000509000000000000" pitchFamily="65" charset="-120"/>
              </a:rPr>
              <a:t>12</a:t>
            </a:r>
            <a:r>
              <a:rPr lang="zh-TW" altLang="en-US" sz="11500" dirty="0" smtClean="0">
                <a:latin typeface="標楷體" panose="03000509000000000000" pitchFamily="65" charset="-120"/>
                <a:ea typeface="標楷體" panose="03000509000000000000" pitchFamily="65" charset="-120"/>
              </a:rPr>
              <a:t>：</a:t>
            </a:r>
            <a:r>
              <a:rPr lang="en-US" altLang="zh-TW" sz="11500" dirty="0" smtClean="0">
                <a:latin typeface="標楷體" panose="03000509000000000000" pitchFamily="65" charset="-120"/>
                <a:ea typeface="標楷體" panose="03000509000000000000" pitchFamily="65" charset="-120"/>
              </a:rPr>
              <a:t>00</a:t>
            </a:r>
            <a:r>
              <a:rPr lang="zh-TW" altLang="en-US" sz="11500" dirty="0" smtClean="0">
                <a:latin typeface="標楷體" panose="03000509000000000000" pitchFamily="65" charset="-120"/>
                <a:ea typeface="標楷體" panose="03000509000000000000" pitchFamily="65" charset="-120"/>
              </a:rPr>
              <a:t>順之廳</a:t>
            </a:r>
            <a:endParaRPr lang="zh-TW" altLang="zh-TW" sz="115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178094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50271" y="2908662"/>
            <a:ext cx="8596668" cy="1320800"/>
          </a:xfrm>
        </p:spPr>
        <p:txBody>
          <a:bodyPr>
            <a:normAutofit/>
          </a:bodyPr>
          <a:lstStyle/>
          <a:p>
            <a:r>
              <a:rPr lang="zh-TW" altLang="en-US" sz="8000" b="1" dirty="0" smtClean="0"/>
              <a:t>學生會報告</a:t>
            </a:r>
            <a:endParaRPr lang="zh-TW" altLang="en-US" sz="8000" b="1" dirty="0"/>
          </a:p>
        </p:txBody>
      </p:sp>
    </p:spTree>
    <p:extLst>
      <p:ext uri="{BB962C8B-B14F-4D97-AF65-F5344CB8AC3E}">
        <p14:creationId xmlns:p14="http://schemas.microsoft.com/office/powerpoint/2010/main" val="188088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會</a:t>
            </a:r>
            <a:r>
              <a:rPr lang="zh-TW" altLang="en-US" sz="4000" b="1" dirty="0"/>
              <a:t>長</a:t>
            </a:r>
          </a:p>
        </p:txBody>
      </p:sp>
      <p:sp>
        <p:nvSpPr>
          <p:cNvPr id="3" name="內容版面配置區 2"/>
          <p:cNvSpPr>
            <a:spLocks noGrp="1"/>
          </p:cNvSpPr>
          <p:nvPr>
            <p:ph idx="1"/>
          </p:nvPr>
        </p:nvSpPr>
        <p:spPr>
          <a:xfrm>
            <a:off x="677333" y="1402081"/>
            <a:ext cx="8980473" cy="5251268"/>
          </a:xfrm>
        </p:spPr>
        <p:txBody>
          <a:bodyPr>
            <a:normAutofit/>
          </a:bodyPr>
          <a:lstStyle/>
          <a:p>
            <a:r>
              <a:rPr lang="zh-TW" altLang="en-US" sz="3200" dirty="0" smtClean="0">
                <a:latin typeface="標楷體" panose="03000509000000000000" pitchFamily="65" charset="-120"/>
                <a:ea typeface="標楷體" panose="03000509000000000000" pitchFamily="65" charset="-120"/>
              </a:rPr>
              <a:t>請</a:t>
            </a:r>
            <a:r>
              <a:rPr lang="zh-TW" altLang="en-US" sz="3200" dirty="0">
                <a:latin typeface="標楷體" panose="03000509000000000000" pitchFamily="65" charset="-120"/>
                <a:ea typeface="標楷體" panose="03000509000000000000" pitchFamily="65" charset="-120"/>
              </a:rPr>
              <a:t>無人時，不要隨意進入學生會會辦內使用電腦、影印機、繳交資料。</a:t>
            </a:r>
          </a:p>
          <a:p>
            <a:r>
              <a:rPr lang="zh-TW" altLang="en-US" sz="3200" dirty="0" smtClean="0">
                <a:latin typeface="標楷體" panose="03000509000000000000" pitchFamily="65" charset="-120"/>
                <a:ea typeface="標楷體" panose="03000509000000000000" pitchFamily="65" charset="-120"/>
              </a:rPr>
              <a:t>由於</a:t>
            </a:r>
            <a:r>
              <a:rPr lang="zh-TW" altLang="en-US" sz="3200" dirty="0">
                <a:latin typeface="標楷體" panose="03000509000000000000" pitchFamily="65" charset="-120"/>
                <a:ea typeface="標楷體" panose="03000509000000000000" pitchFamily="65" charset="-120"/>
              </a:rPr>
              <a:t>這次社團評鑑地點在保健</a:t>
            </a:r>
            <a:r>
              <a:rPr lang="en-US" altLang="zh-TW" sz="3200" dirty="0">
                <a:latin typeface="標楷體" panose="03000509000000000000" pitchFamily="65" charset="-120"/>
                <a:ea typeface="標楷體" panose="03000509000000000000" pitchFamily="65" charset="-120"/>
              </a:rPr>
              <a:t>B1</a:t>
            </a:r>
            <a:r>
              <a:rPr lang="zh-TW" altLang="en-US" sz="3200" dirty="0">
                <a:latin typeface="標楷體" panose="03000509000000000000" pitchFamily="65" charset="-120"/>
                <a:ea typeface="標楷體" panose="03000509000000000000" pitchFamily="65" charset="-120"/>
              </a:rPr>
              <a:t>，請在那邊的社團打掃好自己的環境！</a:t>
            </a:r>
          </a:p>
          <a:p>
            <a:endParaRPr lang="zh-TW" altLang="en-US" dirty="0"/>
          </a:p>
        </p:txBody>
      </p:sp>
    </p:spTree>
    <p:extLst>
      <p:ext uri="{BB962C8B-B14F-4D97-AF65-F5344CB8AC3E}">
        <p14:creationId xmlns:p14="http://schemas.microsoft.com/office/powerpoint/2010/main" val="3582066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學會</a:t>
            </a:r>
            <a:r>
              <a:rPr lang="en-US" altLang="zh-TW" sz="4000" b="1" dirty="0" smtClean="0"/>
              <a:t>/</a:t>
            </a:r>
            <a:r>
              <a:rPr lang="zh-TW" altLang="en-US" sz="4000" b="1" dirty="0" smtClean="0"/>
              <a:t>社團部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en-US" sz="3200" dirty="0" smtClean="0">
                <a:latin typeface="標楷體" panose="03000509000000000000" pitchFamily="65" charset="-120"/>
                <a:ea typeface="標楷體" panose="03000509000000000000" pitchFamily="65" charset="-120"/>
              </a:rPr>
              <a:t>請</a:t>
            </a:r>
            <a:r>
              <a:rPr lang="zh-TW" altLang="en-US" sz="3200" dirty="0">
                <a:latin typeface="標楷體" panose="03000509000000000000" pitchFamily="65" charset="-120"/>
                <a:ea typeface="標楷體" panose="03000509000000000000" pitchFamily="65" charset="-120"/>
              </a:rPr>
              <a:t>各社長會長注意活動申請書繳交時間，逾時不候！</a:t>
            </a:r>
          </a:p>
          <a:p>
            <a:pPr lvl="0"/>
            <a:r>
              <a:rPr lang="zh-TW" altLang="en-US" sz="3200" dirty="0" smtClean="0">
                <a:latin typeface="標楷體" panose="03000509000000000000" pitchFamily="65" charset="-120"/>
                <a:ea typeface="標楷體" panose="03000509000000000000" pitchFamily="65" charset="-120"/>
              </a:rPr>
              <a:t>授課</a:t>
            </a:r>
            <a:r>
              <a:rPr lang="zh-TW" altLang="en-US" sz="3200" dirty="0">
                <a:latin typeface="標楷體" panose="03000509000000000000" pitchFamily="65" charset="-120"/>
                <a:ea typeface="標楷體" panose="03000509000000000000" pitchFamily="65" charset="-120"/>
              </a:rPr>
              <a:t>紀錄表繳交後請一定要簽授課總表。</a:t>
            </a:r>
          </a:p>
          <a:p>
            <a:pPr lvl="0"/>
            <a:r>
              <a:rPr lang="zh-TW" altLang="en-US" sz="3200" dirty="0" smtClean="0">
                <a:latin typeface="標楷體" panose="03000509000000000000" pitchFamily="65" charset="-120"/>
                <a:ea typeface="標楷體" panose="03000509000000000000" pitchFamily="65" charset="-120"/>
              </a:rPr>
              <a:t>更改</a:t>
            </a:r>
            <a:r>
              <a:rPr lang="zh-TW" altLang="en-US" sz="3200" dirty="0">
                <a:latin typeface="標楷體" panose="03000509000000000000" pitchFamily="65" charset="-120"/>
                <a:ea typeface="標楷體" panose="03000509000000000000" pitchFamily="65" charset="-120"/>
              </a:rPr>
              <a:t>時間或著更改地點請提前告知。</a:t>
            </a:r>
          </a:p>
          <a:p>
            <a:pPr lvl="0"/>
            <a:r>
              <a:rPr lang="en-US" altLang="zh-TW" sz="3200" dirty="0" smtClean="0">
                <a:latin typeface="標楷體" panose="03000509000000000000" pitchFamily="65" charset="-120"/>
                <a:ea typeface="標楷體" panose="03000509000000000000" pitchFamily="65" charset="-120"/>
              </a:rPr>
              <a:t>12/30</a:t>
            </a:r>
            <a:r>
              <a:rPr lang="zh-TW" altLang="en-US" sz="3200" dirty="0">
                <a:latin typeface="標楷體" panose="03000509000000000000" pitchFamily="65" charset="-120"/>
                <a:ea typeface="標楷體" panose="03000509000000000000" pitchFamily="65" charset="-120"/>
              </a:rPr>
              <a:t>那週開始繳交下學期企畫書。</a:t>
            </a:r>
          </a:p>
          <a:p>
            <a:endParaRPr lang="zh-TW" altLang="en-US" dirty="0"/>
          </a:p>
        </p:txBody>
      </p:sp>
    </p:spTree>
    <p:extLst>
      <p:ext uri="{BB962C8B-B14F-4D97-AF65-F5344CB8AC3E}">
        <p14:creationId xmlns:p14="http://schemas.microsoft.com/office/powerpoint/2010/main" val="2054463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總務部</a:t>
            </a:r>
            <a:endParaRPr lang="zh-TW" altLang="en-US" sz="4000" b="1" dirty="0"/>
          </a:p>
        </p:txBody>
      </p:sp>
      <p:sp>
        <p:nvSpPr>
          <p:cNvPr id="3" name="內容版面配置區 2"/>
          <p:cNvSpPr>
            <a:spLocks noGrp="1"/>
          </p:cNvSpPr>
          <p:nvPr>
            <p:ph idx="1"/>
          </p:nvPr>
        </p:nvSpPr>
        <p:spPr>
          <a:xfrm>
            <a:off x="677333" y="1402080"/>
            <a:ext cx="9337524" cy="5826033"/>
          </a:xfrm>
        </p:spPr>
        <p:txBody>
          <a:bodyPr>
            <a:normAutofit/>
          </a:bodyPr>
          <a:lstStyle/>
          <a:p>
            <a:pPr lvl="0"/>
            <a:r>
              <a:rPr lang="zh-TW" altLang="en-US" sz="3200" dirty="0" smtClean="0">
                <a:latin typeface="標楷體" panose="03000509000000000000" pitchFamily="65" charset="-120"/>
                <a:ea typeface="標楷體" panose="03000509000000000000" pitchFamily="65" charset="-120"/>
              </a:rPr>
              <a:t>學生會費經費申請表，一定要在活動日前一週繳交，今天開始會抓比較嚴，簽到表需要附正本。</a:t>
            </a:r>
          </a:p>
          <a:p>
            <a:pPr lvl="0"/>
            <a:r>
              <a:rPr lang="zh-TW" altLang="en-US" sz="3200" dirty="0" smtClean="0">
                <a:latin typeface="標楷體" panose="03000509000000000000" pitchFamily="65" charset="-120"/>
                <a:ea typeface="標楷體" panose="03000509000000000000" pitchFamily="65" charset="-120"/>
              </a:rPr>
              <a:t>活動費核銷及請款，請務必於活動結束後一週內繳交「學生會費經費黏貼憑證暨核銷表」及「學生會費補助社團活動成果表」。</a:t>
            </a:r>
          </a:p>
          <a:p>
            <a:pPr lvl="0"/>
            <a:r>
              <a:rPr lang="zh-TW" altLang="en-US" sz="3200" dirty="0" smtClean="0">
                <a:latin typeface="標楷體" panose="03000509000000000000" pitchFamily="65" charset="-120"/>
                <a:ea typeface="標楷體" panose="03000509000000000000" pitchFamily="65" charset="-120"/>
              </a:rPr>
              <a:t>最近新增的一點：發票收據需要影印下來跟正本一起附上（因發票放久墨水會消掉，所以需要影印影本保存用）。</a:t>
            </a:r>
          </a:p>
          <a:p>
            <a:pPr lvl="0"/>
            <a:endParaRPr lang="zh-TW" altLang="zh-TW" sz="3200" dirty="0"/>
          </a:p>
          <a:p>
            <a:endParaRPr lang="zh-TW" altLang="en-US" dirty="0"/>
          </a:p>
        </p:txBody>
      </p:sp>
    </p:spTree>
    <p:extLst>
      <p:ext uri="{BB962C8B-B14F-4D97-AF65-F5344CB8AC3E}">
        <p14:creationId xmlns:p14="http://schemas.microsoft.com/office/powerpoint/2010/main" val="396698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資料部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r>
              <a:rPr lang="zh-TW" altLang="en-US" sz="3200" dirty="0" smtClean="0">
                <a:latin typeface="標楷體" panose="03000509000000000000" pitchFamily="65" charset="-120"/>
                <a:ea typeface="標楷體" panose="03000509000000000000" pitchFamily="65" charset="-120"/>
              </a:rPr>
              <a:t>學生會</a:t>
            </a:r>
            <a:r>
              <a:rPr lang="zh-TW" altLang="en-US" sz="3200" dirty="0">
                <a:latin typeface="標楷體" panose="03000509000000000000" pitchFamily="65" charset="-120"/>
                <a:ea typeface="標楷體" panose="03000509000000000000" pitchFamily="65" charset="-120"/>
              </a:rPr>
              <a:t>影印資料，一學期每社團額度為</a:t>
            </a:r>
            <a:r>
              <a:rPr lang="en-US" altLang="zh-TW" sz="3200" dirty="0">
                <a:latin typeface="標楷體" panose="03000509000000000000" pitchFamily="65" charset="-120"/>
                <a:ea typeface="標楷體" panose="03000509000000000000" pitchFamily="65" charset="-120"/>
              </a:rPr>
              <a:t>500</a:t>
            </a:r>
            <a:r>
              <a:rPr lang="zh-TW" altLang="en-US" sz="3200" dirty="0" smtClean="0">
                <a:latin typeface="標楷體" panose="03000509000000000000" pitchFamily="65" charset="-120"/>
                <a:ea typeface="標楷體" panose="03000509000000000000" pitchFamily="65" charset="-120"/>
              </a:rPr>
              <a:t>張。</a:t>
            </a:r>
            <a:endParaRPr lang="zh-TW" altLang="en-US" sz="3200" dirty="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評鑑</a:t>
            </a:r>
            <a:r>
              <a:rPr lang="zh-TW" altLang="en-US" sz="3200" dirty="0">
                <a:latin typeface="標楷體" panose="03000509000000000000" pitchFamily="65" charset="-120"/>
                <a:ea typeface="標楷體" panose="03000509000000000000" pitchFamily="65" charset="-120"/>
              </a:rPr>
              <a:t>資料將不列入額度</a:t>
            </a:r>
            <a:r>
              <a:rPr lang="zh-TW" altLang="en-US" sz="3200" dirty="0" smtClean="0">
                <a:latin typeface="標楷體" panose="03000509000000000000" pitchFamily="65" charset="-120"/>
                <a:ea typeface="標楷體" panose="03000509000000000000" pitchFamily="65" charset="-120"/>
              </a:rPr>
              <a:t>內。</a:t>
            </a:r>
            <a:endParaRPr lang="zh-TW" altLang="en-US" sz="3200" dirty="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影印</a:t>
            </a:r>
            <a:r>
              <a:rPr lang="zh-TW" altLang="en-US" sz="3200" dirty="0">
                <a:latin typeface="標楷體" panose="03000509000000000000" pitchFamily="65" charset="-120"/>
                <a:ea typeface="標楷體" panose="03000509000000000000" pitchFamily="65" charset="-120"/>
              </a:rPr>
              <a:t>資料一定要確實填寫列印紀錄表，以控制張</a:t>
            </a:r>
            <a:r>
              <a:rPr lang="zh-TW" altLang="en-US" sz="3200" dirty="0" smtClean="0">
                <a:latin typeface="標楷體" panose="03000509000000000000" pitchFamily="65" charset="-120"/>
                <a:ea typeface="標楷體" panose="03000509000000000000" pitchFamily="65" charset="-120"/>
              </a:rPr>
              <a:t>數。</a:t>
            </a:r>
            <a:endParaRPr lang="zh-TW" altLang="en-US" sz="3200" dirty="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請</a:t>
            </a:r>
            <a:r>
              <a:rPr lang="zh-TW" altLang="en-US" sz="3200" dirty="0">
                <a:latin typeface="標楷體" panose="03000509000000000000" pitchFamily="65" charset="-120"/>
                <a:ea typeface="標楷體" panose="03000509000000000000" pitchFamily="65" charset="-120"/>
              </a:rPr>
              <a:t>各社留意自己的影印張數，斟酌使用影印</a:t>
            </a:r>
            <a:r>
              <a:rPr lang="zh-TW" altLang="en-US" sz="3200" dirty="0" smtClean="0">
                <a:latin typeface="標楷體" panose="03000509000000000000" pitchFamily="65" charset="-120"/>
                <a:ea typeface="標楷體" panose="03000509000000000000" pitchFamily="65" charset="-120"/>
              </a:rPr>
              <a:t>紙。</a:t>
            </a:r>
            <a:endParaRPr lang="zh-TW" altLang="en-US" sz="32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686468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公關部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en-US" sz="3200" dirty="0" smtClean="0">
                <a:latin typeface="標楷體" panose="03000509000000000000" pitchFamily="65" charset="-120"/>
                <a:ea typeface="標楷體" panose="03000509000000000000" pitchFamily="65" charset="-120"/>
              </a:rPr>
              <a:t>有</a:t>
            </a:r>
            <a:r>
              <a:rPr lang="zh-TW" altLang="en-US" sz="3200" dirty="0">
                <a:latin typeface="標楷體" panose="03000509000000000000" pitchFamily="65" charset="-120"/>
                <a:ea typeface="標楷體" panose="03000509000000000000" pitchFamily="65" charset="-120"/>
              </a:rPr>
              <a:t>推薦的商店想簽約的都可以來學生會</a:t>
            </a:r>
            <a:r>
              <a:rPr lang="zh-TW" altLang="en-US" sz="3200" dirty="0" smtClean="0">
                <a:latin typeface="標楷體" panose="03000509000000000000" pitchFamily="65" charset="-120"/>
                <a:ea typeface="標楷體" panose="03000509000000000000" pitchFamily="65" charset="-120"/>
              </a:rPr>
              <a:t>告知。</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27975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活動部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en-US" altLang="zh-TW" sz="3200" dirty="0" smtClean="0">
                <a:latin typeface="標楷體" panose="03000509000000000000" pitchFamily="65" charset="-120"/>
                <a:ea typeface="標楷體" panose="03000509000000000000" pitchFamily="65" charset="-120"/>
              </a:rPr>
              <a:t>12/18</a:t>
            </a:r>
            <a:r>
              <a:rPr lang="zh-TW" altLang="en-US" sz="3200" dirty="0">
                <a:latin typeface="標楷體" panose="03000509000000000000" pitchFamily="65" charset="-120"/>
                <a:ea typeface="標楷體" panose="03000509000000000000" pitchFamily="65" charset="-120"/>
              </a:rPr>
              <a:t>（三）社團評鑑</a:t>
            </a:r>
          </a:p>
          <a:p>
            <a:pPr lvl="0"/>
            <a:r>
              <a:rPr lang="en-US" altLang="zh-TW" sz="3200" dirty="0" smtClean="0">
                <a:latin typeface="標楷體" panose="03000509000000000000" pitchFamily="65" charset="-120"/>
                <a:ea typeface="標楷體" panose="03000509000000000000" pitchFamily="65" charset="-120"/>
              </a:rPr>
              <a:t>12/24</a:t>
            </a:r>
            <a:r>
              <a:rPr lang="zh-TW" altLang="en-US" sz="3200" dirty="0">
                <a:latin typeface="標楷體" panose="03000509000000000000" pitchFamily="65" charset="-120"/>
                <a:ea typeface="標楷體" panose="03000509000000000000" pitchFamily="65" charset="-120"/>
              </a:rPr>
              <a:t>（二）聖誕平安</a:t>
            </a:r>
            <a:r>
              <a:rPr lang="en-US" altLang="zh-TW" sz="3200" dirty="0">
                <a:latin typeface="標楷體" panose="03000509000000000000" pitchFamily="65" charset="-120"/>
                <a:ea typeface="標楷體" panose="03000509000000000000" pitchFamily="65" charset="-120"/>
              </a:rPr>
              <a:t>Yes!</a:t>
            </a:r>
          </a:p>
        </p:txBody>
      </p:sp>
    </p:spTree>
    <p:extLst>
      <p:ext uri="{BB962C8B-B14F-4D97-AF65-F5344CB8AC3E}">
        <p14:creationId xmlns:p14="http://schemas.microsoft.com/office/powerpoint/2010/main" val="1405568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0511" y="3039289"/>
            <a:ext cx="8596668" cy="1320800"/>
          </a:xfrm>
        </p:spPr>
        <p:txBody>
          <a:bodyPr>
            <a:normAutofit/>
          </a:bodyPr>
          <a:lstStyle/>
          <a:p>
            <a:r>
              <a:rPr lang="zh-TW" altLang="en-US" sz="8000" b="1" dirty="0" smtClean="0"/>
              <a:t>學生活動中心報告</a:t>
            </a:r>
            <a:endParaRPr lang="zh-TW" altLang="en-US" sz="8000" b="1" dirty="0"/>
          </a:p>
        </p:txBody>
      </p:sp>
    </p:spTree>
    <p:extLst>
      <p:ext uri="{BB962C8B-B14F-4D97-AF65-F5344CB8AC3E}">
        <p14:creationId xmlns:p14="http://schemas.microsoft.com/office/powerpoint/2010/main" val="1870318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144</TotalTime>
  <Words>784</Words>
  <Application>Microsoft Office PowerPoint</Application>
  <PresentationFormat>寬螢幕</PresentationFormat>
  <Paragraphs>55</Paragraphs>
  <Slides>15</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微軟正黑體</vt:lpstr>
      <vt:lpstr>標楷體</vt:lpstr>
      <vt:lpstr>Arial</vt:lpstr>
      <vt:lpstr>Trebuchet MS</vt:lpstr>
      <vt:lpstr>Wingdings 3</vt:lpstr>
      <vt:lpstr>多面向</vt:lpstr>
      <vt:lpstr>中臺科技大學108-1學期</vt:lpstr>
      <vt:lpstr>學生會報告</vt:lpstr>
      <vt:lpstr>會長</vt:lpstr>
      <vt:lpstr>學會/社團部</vt:lpstr>
      <vt:lpstr>總務部</vt:lpstr>
      <vt:lpstr>資料部</vt:lpstr>
      <vt:lpstr>公關部</vt:lpstr>
      <vt:lpstr>活動部</vt:lpstr>
      <vt:lpstr>學生活動中心報告</vt:lpstr>
      <vt:lpstr>事項宣達</vt:lpstr>
      <vt:lpstr>事項宣達</vt:lpstr>
      <vt:lpstr>活動預告</vt:lpstr>
      <vt:lpstr>活動預告</vt:lpstr>
      <vt:lpstr>令妃老師宣導</vt:lpstr>
      <vt:lpstr>下次開會時間(活審會)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中臺科技大學107-2學期</dc:title>
  <dc:creator>Rainstop</dc:creator>
  <cp:lastModifiedBy>Rainstop</cp:lastModifiedBy>
  <cp:revision>18</cp:revision>
  <dcterms:created xsi:type="dcterms:W3CDTF">2019-02-26T02:41:28Z</dcterms:created>
  <dcterms:modified xsi:type="dcterms:W3CDTF">2019-12-10T03:12:17Z</dcterms:modified>
</cp:coreProperties>
</file>