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2778300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標題與說明文字">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137058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述 (含標題)">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5590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3059920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述名片">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43577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是非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zh-TW" altLang="en-US" smtClean="0"/>
              <a:t>按一下以編輯母片標題樣式</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zh-TW" altLang="en-US" smtClean="0"/>
              <a:t>編輯母片文字樣式</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21762769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141262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231700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383790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732572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1632261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28691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396653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1366437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755888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DD14455C-530A-4CCC-8BC2-C9CBD6563953}" type="datetimeFigureOut">
              <a:rPr lang="zh-TW" altLang="en-US" smtClean="0"/>
              <a:t>2019/2/26</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3124289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14455C-530A-4CCC-8BC2-C9CBD6563953}" type="datetimeFigureOut">
              <a:rPr lang="zh-TW" altLang="en-US" smtClean="0"/>
              <a:t>2019/2/26</a:t>
            </a:fld>
            <a:endParaRPr lang="zh-TW"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2C280D5-9F90-4F63-91D0-454DE1CC5DE3}" type="slidenum">
              <a:rPr lang="zh-TW" altLang="en-US" smtClean="0"/>
              <a:t>‹#›</a:t>
            </a:fld>
            <a:endParaRPr lang="zh-TW" altLang="en-US"/>
          </a:p>
        </p:txBody>
      </p:sp>
    </p:spTree>
    <p:extLst>
      <p:ext uri="{BB962C8B-B14F-4D97-AF65-F5344CB8AC3E}">
        <p14:creationId xmlns:p14="http://schemas.microsoft.com/office/powerpoint/2010/main" val="26976641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39634" y="2194559"/>
            <a:ext cx="8577317" cy="968002"/>
          </a:xfrm>
        </p:spPr>
        <p:txBody>
          <a:bodyPr/>
          <a:lstStyle/>
          <a:p>
            <a:r>
              <a:rPr lang="zh-TW" altLang="en-US" b="1" dirty="0" smtClean="0"/>
              <a:t>中臺科技大</a:t>
            </a:r>
            <a:r>
              <a:rPr lang="zh-TW" altLang="en-US" b="1" dirty="0"/>
              <a:t>學</a:t>
            </a:r>
            <a:r>
              <a:rPr lang="en-US" altLang="zh-TW" b="1" dirty="0" smtClean="0"/>
              <a:t>107-2</a:t>
            </a:r>
            <a:r>
              <a:rPr lang="zh-TW" altLang="zh-TW" b="1" dirty="0" smtClean="0"/>
              <a:t>學期</a:t>
            </a:r>
            <a:endParaRPr lang="zh-TW" altLang="en-US" dirty="0"/>
          </a:p>
        </p:txBody>
      </p:sp>
      <p:sp>
        <p:nvSpPr>
          <p:cNvPr id="3" name="副標題 2"/>
          <p:cNvSpPr>
            <a:spLocks noGrp="1"/>
          </p:cNvSpPr>
          <p:nvPr>
            <p:ph type="subTitle" idx="1"/>
          </p:nvPr>
        </p:nvSpPr>
        <p:spPr>
          <a:xfrm>
            <a:off x="1994747" y="3162561"/>
            <a:ext cx="7766936" cy="1096899"/>
          </a:xfrm>
        </p:spPr>
        <p:txBody>
          <a:bodyPr>
            <a:normAutofit/>
          </a:bodyPr>
          <a:lstStyle/>
          <a:p>
            <a:r>
              <a:rPr lang="zh-TW" altLang="zh-TW" sz="4800" b="1" dirty="0"/>
              <a:t>社團學會聯合例會</a:t>
            </a:r>
            <a:r>
              <a:rPr lang="en-US" altLang="zh-TW" sz="4800" b="1" dirty="0"/>
              <a:t>(</a:t>
            </a:r>
            <a:r>
              <a:rPr lang="zh-TW" altLang="en-US" sz="4800" b="1" dirty="0"/>
              <a:t>一</a:t>
            </a:r>
            <a:r>
              <a:rPr lang="en-US" altLang="zh-TW" sz="4800" b="1" dirty="0"/>
              <a:t>)</a:t>
            </a:r>
            <a:endParaRPr lang="zh-TW" altLang="en-US" sz="4800" dirty="0"/>
          </a:p>
        </p:txBody>
      </p:sp>
    </p:spTree>
    <p:extLst>
      <p:ext uri="{BB962C8B-B14F-4D97-AF65-F5344CB8AC3E}">
        <p14:creationId xmlns:p14="http://schemas.microsoft.com/office/powerpoint/2010/main" val="4219209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事項宣達</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pPr lvl="0"/>
            <a:r>
              <a:rPr lang="en-US" altLang="zh-TW" sz="2400" b="1" dirty="0">
                <a:latin typeface="標楷體" panose="03000509000000000000" pitchFamily="65" charset="-120"/>
                <a:ea typeface="標楷體" panose="03000509000000000000" pitchFamily="65" charset="-120"/>
              </a:rPr>
              <a:t>3</a:t>
            </a:r>
            <a:r>
              <a:rPr lang="zh-TW" altLang="zh-TW" sz="2400" b="1" dirty="0">
                <a:latin typeface="標楷體" panose="03000509000000000000" pitchFamily="65" charset="-120"/>
                <a:ea typeface="標楷體" panose="03000509000000000000" pitchFamily="65" charset="-120"/>
              </a:rPr>
              <a:t>月</a:t>
            </a:r>
            <a:r>
              <a:rPr lang="en-US" altLang="zh-TW" sz="2400" b="1" dirty="0">
                <a:latin typeface="標楷體" panose="03000509000000000000" pitchFamily="65" charset="-120"/>
                <a:ea typeface="標楷體" panose="03000509000000000000" pitchFamily="65" charset="-120"/>
              </a:rPr>
              <a:t>5</a:t>
            </a:r>
            <a:r>
              <a:rPr lang="zh-TW" altLang="zh-TW" sz="2400" b="1" dirty="0">
                <a:latin typeface="標楷體" panose="03000509000000000000" pitchFamily="65" charset="-120"/>
                <a:ea typeface="標楷體" panose="03000509000000000000" pitchFamily="65" charset="-120"/>
              </a:rPr>
              <a:t>日</a:t>
            </a:r>
            <a:r>
              <a:rPr lang="zh-TW" altLang="zh-TW" sz="2400" dirty="0">
                <a:latin typeface="標楷體" panose="03000509000000000000" pitchFamily="65" charset="-120"/>
                <a:ea typeface="標楷體" panose="03000509000000000000" pitchFamily="65" charset="-120"/>
              </a:rPr>
              <a:t>是我們</a:t>
            </a:r>
            <a:r>
              <a:rPr lang="zh-TW" altLang="zh-TW" sz="2400" dirty="0">
                <a:solidFill>
                  <a:srgbClr val="FF0000"/>
                </a:solidFill>
                <a:latin typeface="標楷體" panose="03000509000000000000" pitchFamily="65" charset="-120"/>
                <a:ea typeface="標楷體" panose="03000509000000000000" pitchFamily="65" charset="-120"/>
              </a:rPr>
              <a:t>期初指導老師</a:t>
            </a:r>
            <a:r>
              <a:rPr lang="zh-TW" altLang="zh-TW" sz="2400" dirty="0" smtClean="0">
                <a:solidFill>
                  <a:srgbClr val="FF0000"/>
                </a:solidFill>
                <a:latin typeface="標楷體" panose="03000509000000000000" pitchFamily="65" charset="-120"/>
                <a:ea typeface="標楷體" panose="03000509000000000000" pitchFamily="65" charset="-120"/>
              </a:rPr>
              <a:t>會議</a:t>
            </a:r>
            <a:r>
              <a:rPr lang="zh-TW" altLang="en-US" sz="2400" dirty="0" smtClean="0">
                <a:latin typeface="標楷體" panose="03000509000000000000" pitchFamily="65" charset="-120"/>
                <a:ea typeface="標楷體" panose="03000509000000000000" pitchFamily="65" charset="-120"/>
              </a:rPr>
              <a:t>，請各社團、系會夥伴提醒一下你們的指導老師。</a:t>
            </a:r>
            <a:endParaRPr lang="en-US" altLang="zh-TW" sz="2400" dirty="0" smtClean="0">
              <a:latin typeface="標楷體" panose="03000509000000000000" pitchFamily="65" charset="-120"/>
              <a:ea typeface="標楷體" panose="03000509000000000000" pitchFamily="65" charset="-120"/>
            </a:endParaRPr>
          </a:p>
          <a:p>
            <a:r>
              <a:rPr lang="en-US" altLang="zh-TW" sz="2400" b="1" dirty="0">
                <a:latin typeface="標楷體" panose="03000509000000000000" pitchFamily="65" charset="-120"/>
                <a:ea typeface="標楷體" panose="03000509000000000000" pitchFamily="65" charset="-120"/>
              </a:rPr>
              <a:t>3</a:t>
            </a:r>
            <a:r>
              <a:rPr lang="zh-TW" altLang="zh-TW" sz="2400" b="1" dirty="0">
                <a:latin typeface="標楷體" panose="03000509000000000000" pitchFamily="65" charset="-120"/>
                <a:ea typeface="標楷體" panose="03000509000000000000" pitchFamily="65" charset="-120"/>
              </a:rPr>
              <a:t>月</a:t>
            </a:r>
            <a:r>
              <a:rPr lang="en-US" altLang="zh-TW" sz="2400" b="1" dirty="0">
                <a:latin typeface="標楷體" panose="03000509000000000000" pitchFamily="65" charset="-120"/>
                <a:ea typeface="標楷體" panose="03000509000000000000" pitchFamily="65" charset="-120"/>
              </a:rPr>
              <a:t>6</a:t>
            </a:r>
            <a:r>
              <a:rPr lang="zh-TW" altLang="zh-TW" sz="2400" b="1" dirty="0">
                <a:latin typeface="標楷體" panose="03000509000000000000" pitchFamily="65" charset="-120"/>
                <a:ea typeface="標楷體" panose="03000509000000000000" pitchFamily="65" charset="-120"/>
              </a:rPr>
              <a:t>日</a:t>
            </a:r>
            <a:r>
              <a:rPr lang="zh-TW" altLang="zh-TW" sz="2400" dirty="0">
                <a:latin typeface="標楷體" panose="03000509000000000000" pitchFamily="65" charset="-120"/>
                <a:ea typeface="標楷體" panose="03000509000000000000" pitchFamily="65" charset="-120"/>
              </a:rPr>
              <a:t>社博結束後請繳交</a:t>
            </a:r>
            <a:r>
              <a:rPr lang="zh-TW" altLang="zh-TW" sz="2400" dirty="0">
                <a:solidFill>
                  <a:srgbClr val="FF0000"/>
                </a:solidFill>
                <a:latin typeface="標楷體" panose="03000509000000000000" pitchFamily="65" charset="-120"/>
                <a:ea typeface="標楷體" panose="03000509000000000000" pitchFamily="65" charset="-120"/>
              </a:rPr>
              <a:t>社團人員名單</a:t>
            </a:r>
            <a:r>
              <a:rPr lang="zh-TW" altLang="zh-TW" sz="2400" dirty="0">
                <a:latin typeface="標楷體" panose="03000509000000000000" pitchFamily="65" charset="-120"/>
                <a:ea typeface="標楷體" panose="03000509000000000000" pitchFamily="65" charset="-120"/>
              </a:rPr>
              <a:t>及</a:t>
            </a:r>
            <a:r>
              <a:rPr lang="zh-TW" altLang="zh-TW" sz="2400" dirty="0">
                <a:solidFill>
                  <a:srgbClr val="FF0000"/>
                </a:solidFill>
                <a:latin typeface="標楷體" panose="03000509000000000000" pitchFamily="65" charset="-120"/>
                <a:ea typeface="標楷體" panose="03000509000000000000" pitchFamily="65" charset="-120"/>
              </a:rPr>
              <a:t>社團老師資料</a:t>
            </a:r>
            <a:r>
              <a:rPr lang="zh-TW" altLang="zh-TW" sz="2400" dirty="0">
                <a:latin typeface="標楷體" panose="03000509000000000000" pitchFamily="65" charset="-120"/>
                <a:ea typeface="標楷體" panose="03000509000000000000" pitchFamily="65" charset="-120"/>
              </a:rPr>
              <a:t>至社團部。</a:t>
            </a:r>
          </a:p>
          <a:p>
            <a:r>
              <a:rPr lang="en-US" altLang="zh-TW" sz="2400" b="1" dirty="0">
                <a:latin typeface="標楷體" panose="03000509000000000000" pitchFamily="65" charset="-120"/>
                <a:ea typeface="標楷體" panose="03000509000000000000" pitchFamily="65" charset="-120"/>
              </a:rPr>
              <a:t>5</a:t>
            </a:r>
            <a:r>
              <a:rPr lang="zh-TW" altLang="zh-TW" sz="2400" b="1" dirty="0">
                <a:latin typeface="標楷體" panose="03000509000000000000" pitchFamily="65" charset="-120"/>
                <a:ea typeface="標楷體" panose="03000509000000000000" pitchFamily="65" charset="-120"/>
              </a:rPr>
              <a:t>月</a:t>
            </a:r>
            <a:r>
              <a:rPr lang="en-US" altLang="zh-TW" sz="2400" b="1" dirty="0">
                <a:latin typeface="標楷體" panose="03000509000000000000" pitchFamily="65" charset="-120"/>
                <a:ea typeface="標楷體" panose="03000509000000000000" pitchFamily="65" charset="-120"/>
              </a:rPr>
              <a:t>9</a:t>
            </a:r>
            <a:r>
              <a:rPr lang="zh-TW" altLang="zh-TW" sz="2400" b="1" dirty="0">
                <a:latin typeface="標楷體" panose="03000509000000000000" pitchFamily="65" charset="-120"/>
                <a:ea typeface="標楷體" panose="03000509000000000000" pitchFamily="65" charset="-120"/>
              </a:rPr>
              <a:t>日</a:t>
            </a:r>
            <a:r>
              <a:rPr lang="zh-TW" altLang="zh-TW" sz="2400" dirty="0">
                <a:latin typeface="標楷體" panose="03000509000000000000" pitchFamily="65" charset="-120"/>
                <a:ea typeface="標楷體" panose="03000509000000000000" pitchFamily="65" charset="-120"/>
              </a:rPr>
              <a:t>辦理</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學生會、學生議會、系會長</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三合一選舉，下次例會將公告選舉辦法</a:t>
            </a:r>
            <a:r>
              <a:rPr lang="zh-TW" altLang="zh-TW" sz="2400" dirty="0" smtClean="0">
                <a:latin typeface="標楷體" panose="03000509000000000000" pitchFamily="65" charset="-120"/>
                <a:ea typeface="標楷體" panose="03000509000000000000" pitchFamily="65" charset="-120"/>
              </a:rPr>
              <a:t>。</a:t>
            </a:r>
            <a:endParaRPr lang="en-US" altLang="zh-TW" sz="2400" dirty="0" smtClean="0">
              <a:latin typeface="標楷體" panose="03000509000000000000" pitchFamily="65" charset="-120"/>
              <a:ea typeface="標楷體" panose="03000509000000000000" pitchFamily="65" charset="-120"/>
            </a:endParaRPr>
          </a:p>
          <a:p>
            <a:r>
              <a:rPr lang="en-US" altLang="zh-TW" sz="2400" dirty="0">
                <a:latin typeface="標楷體" panose="03000509000000000000" pitchFamily="65" charset="-120"/>
                <a:ea typeface="標楷體" panose="03000509000000000000" pitchFamily="65" charset="-120"/>
              </a:rPr>
              <a:t>QR</a:t>
            </a:r>
            <a:r>
              <a:rPr lang="zh-TW" altLang="zh-TW" sz="2400" dirty="0">
                <a:latin typeface="標楷體" panose="03000509000000000000" pitchFamily="65" charset="-120"/>
                <a:ea typeface="標楷體" panose="03000509000000000000" pitchFamily="65" charset="-120"/>
              </a:rPr>
              <a:t>碼申請通過活動會在今天與經費管制表一同上傳到我們的社團，通過社團請在活動前兩周繳交活動申請書。</a:t>
            </a:r>
          </a:p>
          <a:p>
            <a:r>
              <a:rPr lang="zh-TW" altLang="zh-TW" sz="2400" dirty="0">
                <a:latin typeface="標楷體" panose="03000509000000000000" pitchFamily="65" charset="-120"/>
                <a:ea typeface="標楷體" panose="03000509000000000000" pitchFamily="65" charset="-120"/>
              </a:rPr>
              <a:t>下學期的場地可以借用了，請要申請的社團、系會請至我們的社團填寫表單，送來後我會現場</a:t>
            </a:r>
            <a:r>
              <a:rPr lang="en-US" altLang="zh-TW" sz="2400" dirty="0">
                <a:latin typeface="標楷體" panose="03000509000000000000" pitchFamily="65" charset="-120"/>
                <a:ea typeface="標楷體" panose="03000509000000000000" pitchFamily="65" charset="-120"/>
              </a:rPr>
              <a:t>Key</a:t>
            </a:r>
            <a:r>
              <a:rPr lang="zh-TW" altLang="zh-TW" sz="2400" dirty="0">
                <a:latin typeface="標楷體" panose="03000509000000000000" pitchFamily="65" charset="-120"/>
                <a:ea typeface="標楷體" panose="03000509000000000000" pitchFamily="65" charset="-120"/>
              </a:rPr>
              <a:t>單。</a:t>
            </a:r>
          </a:p>
          <a:p>
            <a:r>
              <a:rPr lang="zh-TW" altLang="zh-TW" sz="2400" dirty="0">
                <a:latin typeface="標楷體" panose="03000509000000000000" pitchFamily="65" charset="-120"/>
                <a:ea typeface="標楷體" panose="03000509000000000000" pitchFamily="65" charset="-120"/>
              </a:rPr>
              <a:t>現在借器材需要跑器材單囉，流程稍有變動，明天是考取器材卡的日子，講義內容有詳細介紹。</a:t>
            </a:r>
          </a:p>
          <a:p>
            <a:endParaRPr lang="zh-TW" altLang="zh-TW" sz="2400" dirty="0">
              <a:latin typeface="標楷體" panose="03000509000000000000" pitchFamily="65" charset="-120"/>
              <a:ea typeface="標楷體" panose="03000509000000000000" pitchFamily="65" charset="-120"/>
            </a:endParaRPr>
          </a:p>
          <a:p>
            <a:pPr lvl="0"/>
            <a:endParaRPr lang="zh-TW" altLang="zh-TW" dirty="0"/>
          </a:p>
        </p:txBody>
      </p:sp>
    </p:spTree>
    <p:extLst>
      <p:ext uri="{BB962C8B-B14F-4D97-AF65-F5344CB8AC3E}">
        <p14:creationId xmlns:p14="http://schemas.microsoft.com/office/powerpoint/2010/main" val="14631288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近期活動時間表</a:t>
            </a:r>
            <a:endParaRPr lang="zh-TW" altLang="en-US" sz="4000" b="1" dirty="0"/>
          </a:p>
        </p:txBody>
      </p:sp>
      <p:sp>
        <p:nvSpPr>
          <p:cNvPr id="3" name="內容版面配置區 2"/>
          <p:cNvSpPr>
            <a:spLocks noGrp="1"/>
          </p:cNvSpPr>
          <p:nvPr>
            <p:ph idx="1"/>
          </p:nvPr>
        </p:nvSpPr>
        <p:spPr>
          <a:xfrm>
            <a:off x="433493" y="1419498"/>
            <a:ext cx="9337523" cy="5251268"/>
          </a:xfrm>
        </p:spPr>
        <p:txBody>
          <a:bodyPr>
            <a:normAutofit/>
          </a:bodyPr>
          <a:lstStyle/>
          <a:p>
            <a:r>
              <a:rPr lang="en-US" altLang="zh-TW" sz="2800" dirty="0">
                <a:latin typeface="標楷體" panose="03000509000000000000" pitchFamily="65" charset="-120"/>
                <a:ea typeface="標楷體" panose="03000509000000000000" pitchFamily="65" charset="-120"/>
              </a:rPr>
              <a:t>2/27</a:t>
            </a:r>
            <a:r>
              <a:rPr lang="zh-TW" altLang="zh-TW" sz="2800" dirty="0">
                <a:latin typeface="標楷體" panose="03000509000000000000" pitchFamily="65" charset="-120"/>
                <a:ea typeface="標楷體" panose="03000509000000000000" pitchFamily="65" charset="-120"/>
              </a:rPr>
              <a:t>全校器材</a:t>
            </a:r>
            <a:r>
              <a:rPr lang="zh-TW" altLang="zh-TW" sz="2800" dirty="0" smtClean="0">
                <a:latin typeface="標楷體" panose="03000509000000000000" pitchFamily="65" charset="-120"/>
                <a:ea typeface="標楷體" panose="03000509000000000000" pitchFamily="65" charset="-120"/>
              </a:rPr>
              <a:t>營</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保健大樓</a:t>
            </a:r>
            <a:r>
              <a:rPr lang="en-US" altLang="zh-TW" sz="2800" dirty="0" smtClean="0">
                <a:latin typeface="標楷體" panose="03000509000000000000" pitchFamily="65" charset="-120"/>
                <a:ea typeface="標楷體" panose="03000509000000000000" pitchFamily="65" charset="-120"/>
              </a:rPr>
              <a:t>B1)</a:t>
            </a:r>
            <a:endParaRPr lang="zh-TW" altLang="zh-TW" sz="2800" dirty="0">
              <a:latin typeface="標楷體" panose="03000509000000000000" pitchFamily="65" charset="-120"/>
              <a:ea typeface="標楷體" panose="03000509000000000000" pitchFamily="65" charset="-120"/>
            </a:endParaRPr>
          </a:p>
          <a:p>
            <a:r>
              <a:rPr lang="en-US" altLang="zh-TW" sz="2800" dirty="0">
                <a:latin typeface="標楷體" panose="03000509000000000000" pitchFamily="65" charset="-120"/>
                <a:ea typeface="標楷體" panose="03000509000000000000" pitchFamily="65" charset="-120"/>
              </a:rPr>
              <a:t>3/05</a:t>
            </a:r>
            <a:r>
              <a:rPr lang="zh-TW" altLang="zh-TW" sz="2800" dirty="0">
                <a:latin typeface="標楷體" panose="03000509000000000000" pitchFamily="65" charset="-120"/>
                <a:ea typeface="標楷體" panose="03000509000000000000" pitchFamily="65" charset="-120"/>
              </a:rPr>
              <a:t>期初指導老師</a:t>
            </a:r>
            <a:r>
              <a:rPr lang="zh-TW" altLang="zh-TW" sz="2800" dirty="0" smtClean="0">
                <a:latin typeface="標楷體" panose="03000509000000000000" pitchFamily="65" charset="-120"/>
                <a:ea typeface="標楷體" panose="03000509000000000000" pitchFamily="65" charset="-120"/>
              </a:rPr>
              <a:t>會議</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順之廳</a:t>
            </a:r>
            <a:r>
              <a:rPr lang="en-US" altLang="zh-TW" sz="2800" dirty="0" smtClean="0">
                <a:latin typeface="標楷體" panose="03000509000000000000" pitchFamily="65" charset="-120"/>
                <a:ea typeface="標楷體" panose="03000509000000000000" pitchFamily="65" charset="-120"/>
              </a:rPr>
              <a:t>)</a:t>
            </a:r>
            <a:endParaRPr lang="zh-TW" altLang="zh-TW" sz="2800" dirty="0">
              <a:latin typeface="標楷體" panose="03000509000000000000" pitchFamily="65" charset="-120"/>
              <a:ea typeface="標楷體" panose="03000509000000000000" pitchFamily="65" charset="-120"/>
            </a:endParaRPr>
          </a:p>
          <a:p>
            <a:r>
              <a:rPr lang="en-US" altLang="zh-TW" sz="2800" dirty="0">
                <a:latin typeface="標楷體" panose="03000509000000000000" pitchFamily="65" charset="-120"/>
                <a:ea typeface="標楷體" panose="03000509000000000000" pitchFamily="65" charset="-120"/>
              </a:rPr>
              <a:t>3/06</a:t>
            </a:r>
            <a:r>
              <a:rPr lang="zh-TW" altLang="zh-TW" sz="2800" dirty="0">
                <a:latin typeface="標楷體" panose="03000509000000000000" pitchFamily="65" charset="-120"/>
                <a:ea typeface="標楷體" panose="03000509000000000000" pitchFamily="65" charset="-120"/>
              </a:rPr>
              <a:t>社團</a:t>
            </a:r>
            <a:r>
              <a:rPr lang="zh-TW" altLang="zh-TW" sz="2800" dirty="0" smtClean="0">
                <a:latin typeface="標楷體" panose="03000509000000000000" pitchFamily="65" charset="-120"/>
                <a:ea typeface="標楷體" panose="03000509000000000000" pitchFamily="65" charset="-120"/>
              </a:rPr>
              <a:t>博覽會</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天機中庭</a:t>
            </a:r>
            <a:r>
              <a:rPr lang="en-US" altLang="zh-TW" sz="2800" dirty="0" smtClean="0">
                <a:latin typeface="標楷體" panose="03000509000000000000" pitchFamily="65" charset="-120"/>
                <a:ea typeface="標楷體" panose="03000509000000000000" pitchFamily="65" charset="-120"/>
              </a:rPr>
              <a:t>)</a:t>
            </a:r>
            <a:endParaRPr lang="zh-TW" altLang="zh-TW" sz="2800" dirty="0">
              <a:latin typeface="標楷體" panose="03000509000000000000" pitchFamily="65" charset="-120"/>
              <a:ea typeface="標楷體" panose="03000509000000000000" pitchFamily="65" charset="-120"/>
            </a:endParaRPr>
          </a:p>
          <a:p>
            <a:r>
              <a:rPr lang="en-US" altLang="zh-TW" sz="2800" dirty="0">
                <a:latin typeface="標楷體" panose="03000509000000000000" pitchFamily="65" charset="-120"/>
                <a:ea typeface="標楷體" panose="03000509000000000000" pitchFamily="65" charset="-120"/>
              </a:rPr>
              <a:t>3/27</a:t>
            </a:r>
            <a:r>
              <a:rPr lang="zh-TW" altLang="zh-TW" sz="2800" dirty="0">
                <a:latin typeface="標楷體" panose="03000509000000000000" pitchFamily="65" charset="-120"/>
                <a:ea typeface="標楷體" panose="03000509000000000000" pitchFamily="65" charset="-120"/>
              </a:rPr>
              <a:t>歌唱大賽</a:t>
            </a:r>
            <a:r>
              <a:rPr lang="zh-TW" altLang="zh-TW" sz="2800" dirty="0" smtClean="0">
                <a:latin typeface="標楷體" panose="03000509000000000000" pitchFamily="65" charset="-120"/>
                <a:ea typeface="標楷體" panose="03000509000000000000" pitchFamily="65" charset="-120"/>
              </a:rPr>
              <a:t>初賽</a:t>
            </a:r>
            <a:r>
              <a:rPr lang="en-US" altLang="zh-TW" sz="2800" dirty="0" smtClean="0">
                <a:latin typeface="標楷體" panose="03000509000000000000" pitchFamily="65" charset="-120"/>
                <a:ea typeface="標楷體" panose="03000509000000000000" pitchFamily="65" charset="-120"/>
              </a:rPr>
              <a:t>(2063)</a:t>
            </a:r>
            <a:endParaRPr lang="zh-TW" altLang="zh-TW" sz="2800" dirty="0">
              <a:latin typeface="標楷體" panose="03000509000000000000" pitchFamily="65" charset="-120"/>
              <a:ea typeface="標楷體" panose="03000509000000000000" pitchFamily="65" charset="-120"/>
            </a:endParaRPr>
          </a:p>
          <a:p>
            <a:endParaRPr lang="zh-TW" altLang="zh-TW" sz="2400" dirty="0">
              <a:latin typeface="標楷體" panose="03000509000000000000" pitchFamily="65" charset="-120"/>
              <a:ea typeface="標楷體" panose="03000509000000000000" pitchFamily="65" charset="-120"/>
            </a:endParaRPr>
          </a:p>
          <a:p>
            <a:pPr lvl="0"/>
            <a:endParaRPr lang="zh-TW" altLang="zh-TW" dirty="0"/>
          </a:p>
        </p:txBody>
      </p:sp>
    </p:spTree>
    <p:extLst>
      <p:ext uri="{BB962C8B-B14F-4D97-AF65-F5344CB8AC3E}">
        <p14:creationId xmlns:p14="http://schemas.microsoft.com/office/powerpoint/2010/main" val="4025868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學輔學配注意事項</a:t>
            </a:r>
            <a:endParaRPr lang="zh-TW" altLang="en-US" sz="4000" b="1" dirty="0"/>
          </a:p>
        </p:txBody>
      </p:sp>
      <p:sp>
        <p:nvSpPr>
          <p:cNvPr id="3" name="內容版面配置區 2"/>
          <p:cNvSpPr>
            <a:spLocks noGrp="1"/>
          </p:cNvSpPr>
          <p:nvPr>
            <p:ph idx="1"/>
          </p:nvPr>
        </p:nvSpPr>
        <p:spPr>
          <a:xfrm>
            <a:off x="433493" y="1419498"/>
            <a:ext cx="9337523" cy="5251268"/>
          </a:xfrm>
        </p:spPr>
        <p:txBody>
          <a:bodyPr>
            <a:normAutofit/>
          </a:bodyPr>
          <a:lstStyle/>
          <a:p>
            <a:r>
              <a:rPr lang="zh-TW" altLang="zh-TW" sz="2000" dirty="0" smtClean="0"/>
              <a:t>活動</a:t>
            </a:r>
            <a:r>
              <a:rPr lang="zh-TW" altLang="zh-TW" sz="2000" dirty="0"/>
              <a:t>日期：</a:t>
            </a:r>
            <a:r>
              <a:rPr lang="en-US" altLang="zh-TW" sz="2000" dirty="0"/>
              <a:t>02/24 =</a:t>
            </a:r>
            <a:r>
              <a:rPr lang="zh-TW" altLang="zh-TW" sz="2000" b="1" dirty="0"/>
              <a:t>管樂社</a:t>
            </a:r>
            <a:r>
              <a:rPr lang="en-US" altLang="zh-TW" sz="2000" b="1" dirty="0"/>
              <a:t>—</a:t>
            </a:r>
            <a:r>
              <a:rPr lang="zh-TW" altLang="zh-TW" sz="2000" b="1" dirty="0"/>
              <a:t>意遊未盡</a:t>
            </a:r>
            <a:r>
              <a:rPr lang="zh-TW" altLang="zh-TW" sz="2000" dirty="0"/>
              <a:t>：已可辦核銷，請備收據等相關資料交至課服中心。</a:t>
            </a:r>
          </a:p>
          <a:p>
            <a:r>
              <a:rPr lang="zh-TW" altLang="zh-TW" sz="2000" dirty="0" smtClean="0"/>
              <a:t>活動</a:t>
            </a:r>
            <a:r>
              <a:rPr lang="zh-TW" altLang="zh-TW" sz="2000" dirty="0"/>
              <a:t>日期：</a:t>
            </a:r>
            <a:r>
              <a:rPr lang="en-US" altLang="zh-TW" sz="2000" dirty="0"/>
              <a:t>03/05 =</a:t>
            </a:r>
            <a:r>
              <a:rPr lang="zh-TW" altLang="zh-TW" sz="2000" b="1" dirty="0"/>
              <a:t>運促社</a:t>
            </a:r>
            <a:r>
              <a:rPr lang="zh-TW" altLang="zh-TW" sz="2000" dirty="0"/>
              <a:t>：還未送申請書。</a:t>
            </a:r>
          </a:p>
          <a:p>
            <a:r>
              <a:rPr lang="zh-TW" altLang="zh-TW" sz="2000" dirty="0" smtClean="0"/>
              <a:t>活動</a:t>
            </a:r>
            <a:r>
              <a:rPr lang="zh-TW" altLang="zh-TW" sz="2000" dirty="0"/>
              <a:t>日期：</a:t>
            </a:r>
            <a:r>
              <a:rPr lang="en-US" altLang="zh-TW" sz="2000" dirty="0"/>
              <a:t>03/08 =</a:t>
            </a:r>
            <a:r>
              <a:rPr lang="zh-TW" altLang="zh-TW" sz="2000" b="1" dirty="0"/>
              <a:t>運促社</a:t>
            </a:r>
            <a:r>
              <a:rPr lang="zh-TW" altLang="zh-TW" sz="2000" dirty="0"/>
              <a:t>：還未送申請書。</a:t>
            </a:r>
          </a:p>
          <a:p>
            <a:r>
              <a:rPr lang="zh-TW" altLang="zh-TW" sz="2000" dirty="0" smtClean="0"/>
              <a:t>活動</a:t>
            </a:r>
            <a:r>
              <a:rPr lang="zh-TW" altLang="zh-TW" sz="2000" dirty="0"/>
              <a:t>日期：</a:t>
            </a:r>
            <a:r>
              <a:rPr lang="en-US" altLang="zh-TW" sz="2000" dirty="0"/>
              <a:t>03/09 =</a:t>
            </a:r>
            <a:r>
              <a:rPr lang="zh-TW" altLang="zh-TW" sz="2000" b="1" dirty="0"/>
              <a:t>慈青社</a:t>
            </a:r>
            <a:r>
              <a:rPr lang="zh-TW" altLang="zh-TW" sz="2000" dirty="0"/>
              <a:t>：</a:t>
            </a:r>
            <a:r>
              <a:rPr lang="en-US" altLang="zh-TW" sz="2000" dirty="0"/>
              <a:t>02/27</a:t>
            </a:r>
            <a:r>
              <a:rPr lang="zh-TW" altLang="zh-TW" sz="2000" dirty="0"/>
              <a:t>交申請書。</a:t>
            </a:r>
          </a:p>
          <a:p>
            <a:r>
              <a:rPr lang="zh-TW" altLang="zh-TW" sz="2000" dirty="0" smtClean="0"/>
              <a:t>活動</a:t>
            </a:r>
            <a:r>
              <a:rPr lang="zh-TW" altLang="zh-TW" sz="2000" dirty="0"/>
              <a:t>日期：</a:t>
            </a:r>
            <a:r>
              <a:rPr lang="en-US" altLang="zh-TW" sz="2000" dirty="0"/>
              <a:t>03/13 =</a:t>
            </a:r>
            <a:r>
              <a:rPr lang="zh-TW" altLang="zh-TW" sz="2000" b="1" dirty="0"/>
              <a:t>運促社</a:t>
            </a:r>
            <a:r>
              <a:rPr lang="zh-TW" altLang="zh-TW" sz="2000" dirty="0"/>
              <a:t>：</a:t>
            </a:r>
            <a:r>
              <a:rPr lang="en-US" altLang="zh-TW" sz="2000" dirty="0"/>
              <a:t>03/04</a:t>
            </a:r>
            <a:r>
              <a:rPr lang="zh-TW" altLang="zh-TW" sz="2000" dirty="0"/>
              <a:t>交申請書。</a:t>
            </a:r>
          </a:p>
          <a:p>
            <a:r>
              <a:rPr lang="zh-TW" altLang="zh-TW" sz="2000" dirty="0" smtClean="0"/>
              <a:t>活動</a:t>
            </a:r>
            <a:r>
              <a:rPr lang="zh-TW" altLang="zh-TW" sz="2000" dirty="0"/>
              <a:t>日期：</a:t>
            </a:r>
            <a:r>
              <a:rPr lang="en-US" altLang="zh-TW" sz="2000" dirty="0"/>
              <a:t>03/13 =</a:t>
            </a:r>
            <a:r>
              <a:rPr lang="zh-TW" altLang="zh-TW" sz="2000" b="1" dirty="0"/>
              <a:t>保衛特攻隊</a:t>
            </a:r>
            <a:r>
              <a:rPr lang="zh-TW" altLang="zh-TW" sz="2000" dirty="0"/>
              <a:t>：</a:t>
            </a:r>
            <a:r>
              <a:rPr lang="en-US" altLang="zh-TW" sz="2000" dirty="0"/>
              <a:t>03/04</a:t>
            </a:r>
            <a:r>
              <a:rPr lang="zh-TW" altLang="zh-TW" sz="2000" dirty="0"/>
              <a:t>交申請書。</a:t>
            </a:r>
          </a:p>
          <a:p>
            <a:r>
              <a:rPr lang="zh-TW" altLang="zh-TW" sz="2000" dirty="0" smtClean="0"/>
              <a:t>活動</a:t>
            </a:r>
            <a:r>
              <a:rPr lang="zh-TW" altLang="zh-TW" sz="2000" dirty="0"/>
              <a:t>日期：</a:t>
            </a:r>
            <a:r>
              <a:rPr lang="en-US" altLang="zh-TW" sz="2000" dirty="0"/>
              <a:t>03/13 =</a:t>
            </a:r>
            <a:r>
              <a:rPr lang="zh-TW" altLang="zh-TW" sz="2000" b="1" dirty="0"/>
              <a:t>運促社</a:t>
            </a:r>
            <a:r>
              <a:rPr lang="zh-TW" altLang="zh-TW" sz="2000" dirty="0"/>
              <a:t>：</a:t>
            </a:r>
            <a:r>
              <a:rPr lang="en-US" altLang="zh-TW" sz="2000" dirty="0"/>
              <a:t>03/04</a:t>
            </a:r>
            <a:r>
              <a:rPr lang="zh-TW" altLang="zh-TW" sz="2000" dirty="0"/>
              <a:t>交申請書。</a:t>
            </a:r>
          </a:p>
          <a:p>
            <a:r>
              <a:rPr lang="en-US" altLang="zh-TW" sz="2000" smtClean="0"/>
              <a:t>03/16</a:t>
            </a:r>
            <a:r>
              <a:rPr lang="zh-TW" altLang="zh-TW" sz="2000" dirty="0"/>
              <a:t>之後活動，請於</a:t>
            </a:r>
            <a:r>
              <a:rPr lang="en-US" altLang="zh-TW" sz="2000" dirty="0">
                <a:solidFill>
                  <a:srgbClr val="FF0000"/>
                </a:solidFill>
              </a:rPr>
              <a:t>03/08</a:t>
            </a:r>
            <a:r>
              <a:rPr lang="zh-TW" altLang="zh-TW" sz="2000" dirty="0"/>
              <a:t>前交申請書。</a:t>
            </a:r>
          </a:p>
          <a:p>
            <a:endParaRPr lang="zh-TW" altLang="zh-TW" sz="2400" dirty="0">
              <a:latin typeface="標楷體" panose="03000509000000000000" pitchFamily="65" charset="-120"/>
              <a:ea typeface="標楷體" panose="03000509000000000000" pitchFamily="65" charset="-120"/>
            </a:endParaRPr>
          </a:p>
          <a:p>
            <a:pPr lvl="0"/>
            <a:endParaRPr lang="zh-TW" altLang="zh-TW" dirty="0"/>
          </a:p>
        </p:txBody>
      </p:sp>
    </p:spTree>
    <p:extLst>
      <p:ext uri="{BB962C8B-B14F-4D97-AF65-F5344CB8AC3E}">
        <p14:creationId xmlns:p14="http://schemas.microsoft.com/office/powerpoint/2010/main" val="7401210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下次開會時間</a:t>
            </a:r>
            <a:endParaRPr lang="zh-TW" altLang="en-US" sz="4000" b="1" dirty="0"/>
          </a:p>
        </p:txBody>
      </p:sp>
      <p:sp>
        <p:nvSpPr>
          <p:cNvPr id="3" name="內容版面配置區 2"/>
          <p:cNvSpPr>
            <a:spLocks noGrp="1"/>
          </p:cNvSpPr>
          <p:nvPr>
            <p:ph idx="1"/>
          </p:nvPr>
        </p:nvSpPr>
        <p:spPr>
          <a:xfrm>
            <a:off x="433493" y="1419498"/>
            <a:ext cx="9337523" cy="5251268"/>
          </a:xfrm>
        </p:spPr>
        <p:txBody>
          <a:bodyPr>
            <a:normAutofit/>
          </a:bodyPr>
          <a:lstStyle/>
          <a:p>
            <a:pPr marL="0" indent="0" algn="ctr">
              <a:buNone/>
            </a:pPr>
            <a:r>
              <a:rPr lang="en-US" altLang="zh-TW" sz="11500" dirty="0" smtClean="0">
                <a:latin typeface="標楷體" panose="03000509000000000000" pitchFamily="65" charset="-120"/>
                <a:ea typeface="標楷體" panose="03000509000000000000" pitchFamily="65" charset="-120"/>
              </a:rPr>
              <a:t>108/03/28(</a:t>
            </a:r>
            <a:r>
              <a:rPr lang="zh-TW" altLang="en-US" sz="11500" dirty="0" smtClean="0">
                <a:latin typeface="標楷體" panose="03000509000000000000" pitchFamily="65" charset="-120"/>
                <a:ea typeface="標楷體" panose="03000509000000000000" pitchFamily="65" charset="-120"/>
              </a:rPr>
              <a:t>四</a:t>
            </a:r>
            <a:r>
              <a:rPr lang="en-US" altLang="zh-TW" sz="11500" dirty="0" smtClean="0">
                <a:latin typeface="標楷體" panose="03000509000000000000" pitchFamily="65" charset="-120"/>
                <a:ea typeface="標楷體" panose="03000509000000000000" pitchFamily="65" charset="-120"/>
              </a:rPr>
              <a:t>)</a:t>
            </a:r>
          </a:p>
          <a:p>
            <a:pPr marL="0" indent="0" algn="ctr">
              <a:buNone/>
            </a:pPr>
            <a:r>
              <a:rPr lang="en-US" altLang="zh-TW" sz="11500" dirty="0" smtClean="0">
                <a:latin typeface="標楷體" panose="03000509000000000000" pitchFamily="65" charset="-120"/>
                <a:ea typeface="標楷體" panose="03000509000000000000" pitchFamily="65" charset="-120"/>
              </a:rPr>
              <a:t>12</a:t>
            </a:r>
            <a:r>
              <a:rPr lang="zh-TW" altLang="en-US" sz="11500" dirty="0" smtClean="0">
                <a:latin typeface="標楷體" panose="03000509000000000000" pitchFamily="65" charset="-120"/>
                <a:ea typeface="標楷體" panose="03000509000000000000" pitchFamily="65" charset="-120"/>
              </a:rPr>
              <a:t>：</a:t>
            </a:r>
            <a:r>
              <a:rPr lang="en-US" altLang="zh-TW" sz="11500" dirty="0" smtClean="0">
                <a:latin typeface="標楷體" panose="03000509000000000000" pitchFamily="65" charset="-120"/>
                <a:ea typeface="標楷體" panose="03000509000000000000" pitchFamily="65" charset="-120"/>
              </a:rPr>
              <a:t>00</a:t>
            </a:r>
            <a:r>
              <a:rPr lang="zh-TW" altLang="en-US" sz="11500" dirty="0" smtClean="0">
                <a:latin typeface="標楷體" panose="03000509000000000000" pitchFamily="65" charset="-120"/>
                <a:ea typeface="標楷體" panose="03000509000000000000" pitchFamily="65" charset="-120"/>
              </a:rPr>
              <a:t>順之廳</a:t>
            </a:r>
            <a:endParaRPr lang="zh-TW" altLang="zh-TW" sz="11500" dirty="0">
              <a:latin typeface="標楷體" panose="03000509000000000000" pitchFamily="65" charset="-120"/>
              <a:ea typeface="標楷體" panose="03000509000000000000" pitchFamily="65" charset="-120"/>
            </a:endParaRPr>
          </a:p>
          <a:p>
            <a:pPr lvl="0"/>
            <a:endParaRPr lang="zh-TW" altLang="zh-TW" dirty="0"/>
          </a:p>
        </p:txBody>
      </p:sp>
    </p:spTree>
    <p:extLst>
      <p:ext uri="{BB962C8B-B14F-4D97-AF65-F5344CB8AC3E}">
        <p14:creationId xmlns:p14="http://schemas.microsoft.com/office/powerpoint/2010/main" val="1780947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950271" y="2908662"/>
            <a:ext cx="8596668" cy="1320800"/>
          </a:xfrm>
        </p:spPr>
        <p:txBody>
          <a:bodyPr>
            <a:normAutofit/>
          </a:bodyPr>
          <a:lstStyle/>
          <a:p>
            <a:r>
              <a:rPr lang="zh-TW" altLang="en-US" sz="8000" b="1" dirty="0" smtClean="0"/>
              <a:t>學生會報告</a:t>
            </a:r>
            <a:endParaRPr lang="zh-TW" altLang="en-US" sz="8000" b="1" dirty="0"/>
          </a:p>
        </p:txBody>
      </p:sp>
    </p:spTree>
    <p:extLst>
      <p:ext uri="{BB962C8B-B14F-4D97-AF65-F5344CB8AC3E}">
        <p14:creationId xmlns:p14="http://schemas.microsoft.com/office/powerpoint/2010/main" val="1880887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社團部</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pPr lvl="0"/>
            <a:r>
              <a:rPr lang="en-US" altLang="zh-TW" sz="2400" dirty="0">
                <a:latin typeface="標楷體" panose="03000509000000000000" pitchFamily="65" charset="-120"/>
                <a:ea typeface="標楷體" panose="03000509000000000000" pitchFamily="65" charset="-120"/>
              </a:rPr>
              <a:t>3/6</a:t>
            </a:r>
            <a:r>
              <a:rPr lang="zh-TW" altLang="zh-TW" sz="2400" dirty="0">
                <a:latin typeface="標楷體" panose="03000509000000000000" pitchFamily="65" charset="-120"/>
                <a:ea typeface="標楷體" panose="03000509000000000000" pitchFamily="65" charset="-120"/>
              </a:rPr>
              <a:t>是我們的社團博覽會，請各位社長注意時間以及其注意事項如果有辦理活動未進行核銷的社團</a:t>
            </a:r>
            <a:r>
              <a:rPr lang="en-US" altLang="zh-TW" sz="2400" dirty="0">
                <a:latin typeface="標楷體" panose="03000509000000000000" pitchFamily="65" charset="-120"/>
                <a:ea typeface="標楷體" panose="03000509000000000000" pitchFamily="65" charset="-120"/>
              </a:rPr>
              <a:t>/</a:t>
            </a:r>
            <a:r>
              <a:rPr lang="zh-TW" altLang="zh-TW" sz="2400" dirty="0">
                <a:latin typeface="標楷體" panose="03000509000000000000" pitchFamily="65" charset="-120"/>
                <a:ea typeface="標楷體" panose="03000509000000000000" pitchFamily="65" charset="-120"/>
              </a:rPr>
              <a:t>系會請儘快核銷。</a:t>
            </a:r>
          </a:p>
          <a:p>
            <a:pPr lvl="0"/>
            <a:r>
              <a:rPr lang="zh-TW" altLang="zh-TW" sz="2400" dirty="0" smtClean="0">
                <a:latin typeface="標楷體" panose="03000509000000000000" pitchFamily="65" charset="-120"/>
                <a:ea typeface="標楷體" panose="03000509000000000000" pitchFamily="65" charset="-120"/>
              </a:rPr>
              <a:t>申請書</a:t>
            </a:r>
            <a:r>
              <a:rPr lang="zh-TW" altLang="zh-TW" sz="2400" dirty="0">
                <a:latin typeface="標楷體" panose="03000509000000000000" pitchFamily="65" charset="-120"/>
                <a:ea typeface="標楷體" panose="03000509000000000000" pitchFamily="65" charset="-120"/>
              </a:rPr>
              <a:t>的規則在這學期開始有更動，請各社長多加注意規則。</a:t>
            </a:r>
          </a:p>
          <a:p>
            <a:pPr lvl="0"/>
            <a:r>
              <a:rPr lang="zh-TW" altLang="zh-TW" sz="2400" dirty="0">
                <a:latin typeface="標楷體" panose="03000509000000000000" pitchFamily="65" charset="-120"/>
                <a:ea typeface="標楷體" panose="03000509000000000000" pitchFamily="65" charset="-120"/>
              </a:rPr>
              <a:t>請於社博後一週內繳交社課總表。</a:t>
            </a:r>
          </a:p>
          <a:p>
            <a:pPr lvl="0"/>
            <a:r>
              <a:rPr lang="zh-TW" altLang="zh-TW" sz="2400" dirty="0">
                <a:latin typeface="標楷體" panose="03000509000000000000" pitchFamily="65" charset="-120"/>
                <a:ea typeface="標楷體" panose="03000509000000000000" pitchFamily="65" charset="-120"/>
              </a:rPr>
              <a:t>如果社長有更動資訊，請跟課服中心以及我（兩者都要）通知。</a:t>
            </a:r>
          </a:p>
          <a:p>
            <a:pPr lvl="0"/>
            <a:r>
              <a:rPr lang="zh-TW" altLang="zh-TW" sz="2400" dirty="0">
                <a:latin typeface="標楷體" panose="03000509000000000000" pitchFamily="65" charset="-120"/>
                <a:ea typeface="標楷體" panose="03000509000000000000" pitchFamily="65" charset="-120"/>
              </a:rPr>
              <a:t>請社長特別注意申請書、社課記錄表的繳交時間，一學期過了，這次遲到就逾時不候喔！</a:t>
            </a:r>
          </a:p>
          <a:p>
            <a:pPr lvl="0"/>
            <a:r>
              <a:rPr lang="zh-TW" altLang="zh-TW" sz="2400" dirty="0">
                <a:latin typeface="標楷體" panose="03000509000000000000" pitchFamily="65" charset="-120"/>
                <a:ea typeface="標楷體" panose="03000509000000000000" pitchFamily="65" charset="-120"/>
              </a:rPr>
              <a:t>申請書保險資料等⋯請資料齊全一起送來喔！不然會退件喔！</a:t>
            </a:r>
          </a:p>
          <a:p>
            <a:pPr lvl="0"/>
            <a:r>
              <a:rPr lang="zh-TW" altLang="zh-TW" sz="2400" dirty="0">
                <a:latin typeface="標楷體" panose="03000509000000000000" pitchFamily="65" charset="-120"/>
                <a:ea typeface="標楷體" panose="03000509000000000000" pitchFamily="65" charset="-120"/>
              </a:rPr>
              <a:t>請各位社長要特別注意群組內的訊息，常常會有重要訊息跟大家宣布喔！</a:t>
            </a:r>
          </a:p>
          <a:p>
            <a:pPr lvl="0"/>
            <a:r>
              <a:rPr lang="zh-TW" altLang="zh-TW" sz="2400" dirty="0">
                <a:latin typeface="標楷體" panose="03000509000000000000" pitchFamily="65" charset="-120"/>
                <a:ea typeface="標楷體" panose="03000509000000000000" pitchFamily="65" charset="-120"/>
              </a:rPr>
              <a:t>請社長於繳交授課總表時，一起繳交社員名單</a:t>
            </a:r>
          </a:p>
          <a:p>
            <a:endParaRPr lang="zh-TW" altLang="en-US" dirty="0"/>
          </a:p>
        </p:txBody>
      </p:sp>
    </p:spTree>
    <p:extLst>
      <p:ext uri="{BB962C8B-B14F-4D97-AF65-F5344CB8AC3E}">
        <p14:creationId xmlns:p14="http://schemas.microsoft.com/office/powerpoint/2010/main" val="2054463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總</a:t>
            </a:r>
            <a:r>
              <a:rPr lang="zh-TW" altLang="en-US" sz="4000" b="1" dirty="0"/>
              <a:t>務</a:t>
            </a:r>
            <a:r>
              <a:rPr lang="zh-TW" altLang="en-US" sz="4000" b="1" dirty="0" smtClean="0"/>
              <a:t>部</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pPr lvl="0"/>
            <a:r>
              <a:rPr lang="zh-TW" altLang="zh-TW" sz="2400" dirty="0">
                <a:latin typeface="標楷體" panose="03000509000000000000" pitchFamily="65" charset="-120"/>
                <a:ea typeface="標楷體" panose="03000509000000000000" pitchFamily="65" charset="-120"/>
              </a:rPr>
              <a:t>活動結束後兩週內繳交學生會費申請表及成果表至課服中心各活動簽到必須是正本！！！</a:t>
            </a:r>
          </a:p>
          <a:p>
            <a:endParaRPr lang="zh-TW" altLang="en-US" dirty="0"/>
          </a:p>
        </p:txBody>
      </p:sp>
    </p:spTree>
    <p:extLst>
      <p:ext uri="{BB962C8B-B14F-4D97-AF65-F5344CB8AC3E}">
        <p14:creationId xmlns:p14="http://schemas.microsoft.com/office/powerpoint/2010/main" val="644407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文</a:t>
            </a:r>
            <a:r>
              <a:rPr lang="zh-TW" altLang="en-US" sz="4000" b="1" dirty="0"/>
              <a:t>宣</a:t>
            </a:r>
            <a:r>
              <a:rPr lang="zh-TW" altLang="en-US" sz="4000" b="1" dirty="0" smtClean="0"/>
              <a:t>部</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pPr lvl="0"/>
            <a:r>
              <a:rPr lang="zh-TW" altLang="zh-TW" sz="2400" dirty="0">
                <a:latin typeface="標楷體" panose="03000509000000000000" pitchFamily="65" charset="-120"/>
                <a:ea typeface="標楷體" panose="03000509000000000000" pitchFamily="65" charset="-120"/>
              </a:rPr>
              <a:t>各社團系會有需要張貼海報的要到學生會申請海報張貼哦！</a:t>
            </a:r>
          </a:p>
          <a:p>
            <a:endParaRPr lang="zh-TW" altLang="en-US" dirty="0"/>
          </a:p>
        </p:txBody>
      </p:sp>
    </p:spTree>
    <p:extLst>
      <p:ext uri="{BB962C8B-B14F-4D97-AF65-F5344CB8AC3E}">
        <p14:creationId xmlns:p14="http://schemas.microsoft.com/office/powerpoint/2010/main" val="396052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器材部</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pPr lvl="0"/>
            <a:r>
              <a:rPr lang="zh-TW" altLang="zh-TW" sz="2400" dirty="0">
                <a:latin typeface="標楷體" panose="03000509000000000000" pitchFamily="65" charset="-120"/>
                <a:ea typeface="標楷體" panose="03000509000000000000" pitchFamily="65" charset="-120"/>
              </a:rPr>
              <a:t>活動前兩週拿著器材單至學生會器材部，器材部評估後蓋章。如果只有借相機直接拿單子至課服中心預借即可。</a:t>
            </a:r>
          </a:p>
          <a:p>
            <a:pPr lvl="0"/>
            <a:r>
              <a:rPr lang="zh-TW" altLang="zh-TW" sz="2400" dirty="0">
                <a:latin typeface="標楷體" panose="03000509000000000000" pitchFamily="65" charset="-120"/>
                <a:ea typeface="標楷體" panose="03000509000000000000" pitchFamily="65" charset="-120"/>
              </a:rPr>
              <a:t>活動前一天先至課服 中心借相機</a:t>
            </a:r>
            <a:r>
              <a:rPr lang="en-US" altLang="zh-TW" sz="2400" dirty="0">
                <a:latin typeface="標楷體" panose="03000509000000000000" pitchFamily="65" charset="-120"/>
                <a:ea typeface="標楷體" panose="03000509000000000000" pitchFamily="65" charset="-120"/>
              </a:rPr>
              <a:t>V8</a:t>
            </a:r>
            <a:r>
              <a:rPr lang="zh-TW" altLang="zh-TW" sz="2400" dirty="0">
                <a:latin typeface="標楷體" panose="03000509000000000000" pitchFamily="65" charset="-120"/>
                <a:ea typeface="標楷體" panose="03000509000000000000" pitchFamily="65" charset="-120"/>
              </a:rPr>
              <a:t>等並押 證件，課服中心蓋完 章後至器材部借音響 燈光等。</a:t>
            </a:r>
          </a:p>
          <a:p>
            <a:pPr lvl="0"/>
            <a:r>
              <a:rPr lang="zh-TW" altLang="zh-TW" sz="2400" dirty="0">
                <a:latin typeface="標楷體" panose="03000509000000000000" pitchFamily="65" charset="-120"/>
                <a:ea typeface="標楷體" panose="03000509000000000000" pitchFamily="65" charset="-120"/>
              </a:rPr>
              <a:t>請愛惜所有器材，並教導沒有上過器材營的夥伴〝正確〞使用經發現嚴重錯誤使用將回收器材卡並不得再次考取。</a:t>
            </a:r>
          </a:p>
          <a:p>
            <a:pPr lvl="0"/>
            <a:r>
              <a:rPr lang="zh-TW" altLang="zh-TW" sz="2400" dirty="0">
                <a:latin typeface="標楷體" panose="03000509000000000000" pitchFamily="65" charset="-120"/>
                <a:ea typeface="標楷體" panose="03000509000000000000" pitchFamily="65" charset="-120"/>
              </a:rPr>
              <a:t>活動結束後一個工作天需馬上歸還，以利後續其他社團使用。先到器材部歸還並測試沒問題後，蓋章取回器材卡，再至課服中心歸還器材後取回證件完成手續。</a:t>
            </a:r>
          </a:p>
          <a:p>
            <a:endParaRPr lang="zh-TW" altLang="en-US" dirty="0"/>
          </a:p>
        </p:txBody>
      </p:sp>
    </p:spTree>
    <p:extLst>
      <p:ext uri="{BB962C8B-B14F-4D97-AF65-F5344CB8AC3E}">
        <p14:creationId xmlns:p14="http://schemas.microsoft.com/office/powerpoint/2010/main" val="2549859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smtClean="0"/>
              <a:t>資料部</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pPr lvl="0"/>
            <a:r>
              <a:rPr lang="zh-TW" altLang="zh-TW" sz="2400" dirty="0">
                <a:latin typeface="標楷體" panose="03000509000000000000" pitchFamily="65" charset="-120"/>
                <a:ea typeface="標楷體" panose="03000509000000000000" pitchFamily="65" charset="-120"/>
              </a:rPr>
              <a:t>各社團系會可以到學生會印資料有</a:t>
            </a:r>
            <a:r>
              <a:rPr lang="en-US" altLang="zh-TW" sz="2400" dirty="0">
                <a:latin typeface="標楷體" panose="03000509000000000000" pitchFamily="65" charset="-120"/>
                <a:ea typeface="標楷體" panose="03000509000000000000" pitchFamily="65" charset="-120"/>
              </a:rPr>
              <a:t>500</a:t>
            </a:r>
            <a:r>
              <a:rPr lang="zh-TW" altLang="zh-TW" sz="2400" dirty="0">
                <a:latin typeface="標楷體" panose="03000509000000000000" pitchFamily="65" charset="-120"/>
                <a:ea typeface="標楷體" panose="03000509000000000000" pitchFamily="65" charset="-120"/>
              </a:rPr>
              <a:t>張的額度哦！</a:t>
            </a:r>
          </a:p>
          <a:p>
            <a:endParaRPr lang="zh-TW" altLang="en-US" dirty="0"/>
          </a:p>
        </p:txBody>
      </p:sp>
    </p:spTree>
    <p:extLst>
      <p:ext uri="{BB962C8B-B14F-4D97-AF65-F5344CB8AC3E}">
        <p14:creationId xmlns:p14="http://schemas.microsoft.com/office/powerpoint/2010/main" val="6864687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4000" b="1" dirty="0"/>
              <a:t>學</a:t>
            </a:r>
            <a:r>
              <a:rPr lang="zh-TW" altLang="en-US" sz="4000" b="1" dirty="0"/>
              <a:t>會</a:t>
            </a:r>
            <a:r>
              <a:rPr lang="zh-TW" altLang="en-US" sz="4000" b="1" dirty="0"/>
              <a:t>部</a:t>
            </a:r>
            <a:endParaRPr lang="zh-TW" altLang="en-US" sz="4000" b="1" dirty="0"/>
          </a:p>
        </p:txBody>
      </p:sp>
      <p:sp>
        <p:nvSpPr>
          <p:cNvPr id="3" name="內容版面配置區 2"/>
          <p:cNvSpPr>
            <a:spLocks noGrp="1"/>
          </p:cNvSpPr>
          <p:nvPr>
            <p:ph idx="1"/>
          </p:nvPr>
        </p:nvSpPr>
        <p:spPr>
          <a:xfrm>
            <a:off x="677334" y="1402081"/>
            <a:ext cx="8954346" cy="5251268"/>
          </a:xfrm>
        </p:spPr>
        <p:txBody>
          <a:bodyPr>
            <a:normAutofit/>
          </a:bodyPr>
          <a:lstStyle/>
          <a:p>
            <a:pPr lvl="0"/>
            <a:r>
              <a:rPr lang="zh-TW" altLang="zh-TW" sz="2400" dirty="0">
                <a:latin typeface="標楷體" panose="03000509000000000000" pitchFamily="65" charset="-120"/>
                <a:ea typeface="標楷體" panose="03000509000000000000" pitchFamily="65" charset="-120"/>
              </a:rPr>
              <a:t>申請書保險資料等⋯請資料齊全一起送來喔！</a:t>
            </a:r>
          </a:p>
          <a:p>
            <a:pPr lvl="0"/>
            <a:r>
              <a:rPr lang="zh-TW" altLang="zh-TW" sz="2400" dirty="0">
                <a:latin typeface="標楷體" panose="03000509000000000000" pitchFamily="65" charset="-120"/>
                <a:ea typeface="標楷體" panose="03000509000000000000" pitchFamily="65" charset="-120"/>
              </a:rPr>
              <a:t>活動申請書在活動前兩週繳交到學生會哦～</a:t>
            </a:r>
          </a:p>
          <a:p>
            <a:endParaRPr lang="zh-TW" altLang="en-US" dirty="0"/>
          </a:p>
        </p:txBody>
      </p:sp>
    </p:spTree>
    <p:extLst>
      <p:ext uri="{BB962C8B-B14F-4D97-AF65-F5344CB8AC3E}">
        <p14:creationId xmlns:p14="http://schemas.microsoft.com/office/powerpoint/2010/main" val="727975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60511" y="3039289"/>
            <a:ext cx="8596668" cy="1320800"/>
          </a:xfrm>
        </p:spPr>
        <p:txBody>
          <a:bodyPr>
            <a:normAutofit/>
          </a:bodyPr>
          <a:lstStyle/>
          <a:p>
            <a:r>
              <a:rPr lang="zh-TW" altLang="en-US" sz="8000" b="1" dirty="0" smtClean="0"/>
              <a:t>學生活動中心報告</a:t>
            </a:r>
            <a:endParaRPr lang="zh-TW" altLang="en-US" sz="8000" b="1" dirty="0"/>
          </a:p>
        </p:txBody>
      </p:sp>
    </p:spTree>
    <p:extLst>
      <p:ext uri="{BB962C8B-B14F-4D97-AF65-F5344CB8AC3E}">
        <p14:creationId xmlns:p14="http://schemas.microsoft.com/office/powerpoint/2010/main" val="1870318854"/>
      </p:ext>
    </p:extLst>
  </p:cSld>
  <p:clrMapOvr>
    <a:masterClrMapping/>
  </p:clrMapOvr>
  <p:timing>
    <p:tnLst>
      <p:par>
        <p:cTn id="1" dur="indefinite" restart="never" nodeType="tmRoot"/>
      </p:par>
    </p:tnLst>
  </p:timing>
</p:sld>
</file>

<file path=ppt/theme/theme1.xml><?xml version="1.0" encoding="utf-8"?>
<a:theme xmlns:a="http://schemas.openxmlformats.org/drawingml/2006/main" name="多面向">
  <a:themeElements>
    <a:clrScheme name="多面向">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多面向">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多面向">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TotalTime>
  <Words>758</Words>
  <Application>Microsoft Office PowerPoint</Application>
  <PresentationFormat>寬螢幕</PresentationFormat>
  <Paragraphs>51</Paragraphs>
  <Slides>13</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13</vt:i4>
      </vt:variant>
    </vt:vector>
  </HeadingPairs>
  <TitlesOfParts>
    <vt:vector size="19" baseType="lpstr">
      <vt:lpstr>微軟正黑體</vt:lpstr>
      <vt:lpstr>標楷體</vt:lpstr>
      <vt:lpstr>Arial</vt:lpstr>
      <vt:lpstr>Trebuchet MS</vt:lpstr>
      <vt:lpstr>Wingdings 3</vt:lpstr>
      <vt:lpstr>多面向</vt:lpstr>
      <vt:lpstr>中臺科技大學107-2學期</vt:lpstr>
      <vt:lpstr>學生會報告</vt:lpstr>
      <vt:lpstr>社團部</vt:lpstr>
      <vt:lpstr>總務部</vt:lpstr>
      <vt:lpstr>文宣部</vt:lpstr>
      <vt:lpstr>器材部</vt:lpstr>
      <vt:lpstr>資料部</vt:lpstr>
      <vt:lpstr>學會部</vt:lpstr>
      <vt:lpstr>學生活動中心報告</vt:lpstr>
      <vt:lpstr>事項宣達</vt:lpstr>
      <vt:lpstr>近期活動時間表</vt:lpstr>
      <vt:lpstr>學輔學配注意事項</vt:lpstr>
      <vt:lpstr>下次開會時間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中臺科技大學107-2學期</dc:title>
  <dc:creator>Rainstop</dc:creator>
  <cp:lastModifiedBy>Rainstop</cp:lastModifiedBy>
  <cp:revision>6</cp:revision>
  <dcterms:created xsi:type="dcterms:W3CDTF">2019-02-26T02:41:28Z</dcterms:created>
  <dcterms:modified xsi:type="dcterms:W3CDTF">2019-02-26T03:31:25Z</dcterms:modified>
</cp:coreProperties>
</file>