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DD14455C-530A-4CCC-8BC2-C9CBD6563953}" type="datetimeFigureOut">
              <a:rPr lang="zh-TW" altLang="en-US" smtClean="0"/>
              <a:t>2019/2/26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2C280D5-9F90-4F63-91D0-454DE1CC5DE3}" type="slidenum">
              <a:rPr lang="zh-TW" altLang="en-US" smtClean="0"/>
              <a:t>‹#›</a:t>
            </a:fld>
            <a:endParaRPr lang="zh-TW" altLang="en-US"/>
          </a:p>
        </p:txBody>
      </p:sp>
    </p:spTree>
    <p:extLst>
      <p:ext uri="{BB962C8B-B14F-4D97-AF65-F5344CB8AC3E}">
        <p14:creationId xmlns:p14="http://schemas.microsoft.com/office/powerpoint/2010/main" val="2778300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DD14455C-530A-4CCC-8BC2-C9CBD6563953}" type="datetimeFigureOut">
              <a:rPr lang="zh-TW" altLang="en-US" smtClean="0"/>
              <a:t>2019/2/26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2C280D5-9F90-4F63-91D0-454DE1CC5DE3}" type="slidenum">
              <a:rPr lang="zh-TW" altLang="en-US" smtClean="0"/>
              <a:t>‹#›</a:t>
            </a:fld>
            <a:endParaRPr lang="zh-TW" altLang="en-US"/>
          </a:p>
        </p:txBody>
      </p:sp>
    </p:spTree>
    <p:extLst>
      <p:ext uri="{BB962C8B-B14F-4D97-AF65-F5344CB8AC3E}">
        <p14:creationId xmlns:p14="http://schemas.microsoft.com/office/powerpoint/2010/main" val="1370585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DD14455C-530A-4CCC-8BC2-C9CBD6563953}" type="datetimeFigureOut">
              <a:rPr lang="zh-TW" altLang="en-US" smtClean="0"/>
              <a:t>2019/2/26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2C280D5-9F90-4F63-91D0-454DE1CC5DE3}" type="slidenum">
              <a:rPr lang="zh-TW" altLang="en-US" smtClean="0"/>
              <a:t>‹#›</a:t>
            </a:fld>
            <a:endParaRPr lang="zh-TW"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55908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DD14455C-530A-4CCC-8BC2-C9CBD6563953}" type="datetimeFigureOut">
              <a:rPr lang="zh-TW" altLang="en-US" smtClean="0"/>
              <a:t>2019/2/26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2C280D5-9F90-4F63-91D0-454DE1CC5DE3}" type="slidenum">
              <a:rPr lang="zh-TW" altLang="en-US" smtClean="0"/>
              <a:t>‹#›</a:t>
            </a:fld>
            <a:endParaRPr lang="zh-TW" altLang="en-US"/>
          </a:p>
        </p:txBody>
      </p:sp>
    </p:spTree>
    <p:extLst>
      <p:ext uri="{BB962C8B-B14F-4D97-AF65-F5344CB8AC3E}">
        <p14:creationId xmlns:p14="http://schemas.microsoft.com/office/powerpoint/2010/main" val="30599207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DD14455C-530A-4CCC-8BC2-C9CBD6563953}" type="datetimeFigureOut">
              <a:rPr lang="zh-TW" altLang="en-US" smtClean="0"/>
              <a:t>2019/2/26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2C280D5-9F90-4F63-91D0-454DE1CC5DE3}" type="slidenum">
              <a:rPr lang="zh-TW" altLang="en-US" smtClean="0"/>
              <a:t>‹#›</a:t>
            </a:fld>
            <a:endParaRPr lang="zh-TW"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435777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DD14455C-530A-4CCC-8BC2-C9CBD6563953}" type="datetimeFigureOut">
              <a:rPr lang="zh-TW" altLang="en-US" smtClean="0"/>
              <a:t>2019/2/26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2C280D5-9F90-4F63-91D0-454DE1CC5DE3}" type="slidenum">
              <a:rPr lang="zh-TW" altLang="en-US" smtClean="0"/>
              <a:t>‹#›</a:t>
            </a:fld>
            <a:endParaRPr lang="zh-TW" altLang="en-US"/>
          </a:p>
        </p:txBody>
      </p:sp>
    </p:spTree>
    <p:extLst>
      <p:ext uri="{BB962C8B-B14F-4D97-AF65-F5344CB8AC3E}">
        <p14:creationId xmlns:p14="http://schemas.microsoft.com/office/powerpoint/2010/main" val="21762769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DD14455C-530A-4CCC-8BC2-C9CBD6563953}" type="datetimeFigureOut">
              <a:rPr lang="zh-TW" altLang="en-US" smtClean="0"/>
              <a:t>2019/2/26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2C280D5-9F90-4F63-91D0-454DE1CC5DE3}" type="slidenum">
              <a:rPr lang="zh-TW" altLang="en-US" smtClean="0"/>
              <a:t>‹#›</a:t>
            </a:fld>
            <a:endParaRPr lang="zh-TW" altLang="en-US"/>
          </a:p>
        </p:txBody>
      </p:sp>
    </p:spTree>
    <p:extLst>
      <p:ext uri="{BB962C8B-B14F-4D97-AF65-F5344CB8AC3E}">
        <p14:creationId xmlns:p14="http://schemas.microsoft.com/office/powerpoint/2010/main" val="1412620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DD14455C-530A-4CCC-8BC2-C9CBD6563953}" type="datetimeFigureOut">
              <a:rPr lang="zh-TW" altLang="en-US" smtClean="0"/>
              <a:t>2019/2/26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2C280D5-9F90-4F63-91D0-454DE1CC5DE3}" type="slidenum">
              <a:rPr lang="zh-TW" altLang="en-US" smtClean="0"/>
              <a:t>‹#›</a:t>
            </a:fld>
            <a:endParaRPr lang="zh-TW" altLang="en-US"/>
          </a:p>
        </p:txBody>
      </p:sp>
    </p:spTree>
    <p:extLst>
      <p:ext uri="{BB962C8B-B14F-4D97-AF65-F5344CB8AC3E}">
        <p14:creationId xmlns:p14="http://schemas.microsoft.com/office/powerpoint/2010/main" val="2317001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DD14455C-530A-4CCC-8BC2-C9CBD6563953}" type="datetimeFigureOut">
              <a:rPr lang="zh-TW" altLang="en-US" smtClean="0"/>
              <a:t>2019/2/26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2C280D5-9F90-4F63-91D0-454DE1CC5DE3}" type="slidenum">
              <a:rPr lang="zh-TW" altLang="en-US" smtClean="0"/>
              <a:t>‹#›</a:t>
            </a:fld>
            <a:endParaRPr lang="zh-TW" altLang="en-US"/>
          </a:p>
        </p:txBody>
      </p:sp>
    </p:spTree>
    <p:extLst>
      <p:ext uri="{BB962C8B-B14F-4D97-AF65-F5344CB8AC3E}">
        <p14:creationId xmlns:p14="http://schemas.microsoft.com/office/powerpoint/2010/main" val="3837909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DD14455C-530A-4CCC-8BC2-C9CBD6563953}" type="datetimeFigureOut">
              <a:rPr lang="zh-TW" altLang="en-US" smtClean="0"/>
              <a:t>2019/2/26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2C280D5-9F90-4F63-91D0-454DE1CC5DE3}" type="slidenum">
              <a:rPr lang="zh-TW" altLang="en-US" smtClean="0"/>
              <a:t>‹#›</a:t>
            </a:fld>
            <a:endParaRPr lang="zh-TW" altLang="en-US"/>
          </a:p>
        </p:txBody>
      </p:sp>
    </p:spTree>
    <p:extLst>
      <p:ext uri="{BB962C8B-B14F-4D97-AF65-F5344CB8AC3E}">
        <p14:creationId xmlns:p14="http://schemas.microsoft.com/office/powerpoint/2010/main" val="732572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DD14455C-530A-4CCC-8BC2-C9CBD6563953}" type="datetimeFigureOut">
              <a:rPr lang="zh-TW" altLang="en-US" smtClean="0"/>
              <a:t>2019/2/26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32C280D5-9F90-4F63-91D0-454DE1CC5DE3}" type="slidenum">
              <a:rPr lang="zh-TW" altLang="en-US" smtClean="0"/>
              <a:t>‹#›</a:t>
            </a:fld>
            <a:endParaRPr lang="zh-TW" altLang="en-US"/>
          </a:p>
        </p:txBody>
      </p:sp>
    </p:spTree>
    <p:extLst>
      <p:ext uri="{BB962C8B-B14F-4D97-AF65-F5344CB8AC3E}">
        <p14:creationId xmlns:p14="http://schemas.microsoft.com/office/powerpoint/2010/main" val="1632261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DD14455C-530A-4CCC-8BC2-C9CBD6563953}" type="datetimeFigureOut">
              <a:rPr lang="zh-TW" altLang="en-US" smtClean="0"/>
              <a:t>2019/2/26</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32C280D5-9F90-4F63-91D0-454DE1CC5DE3}" type="slidenum">
              <a:rPr lang="zh-TW" altLang="en-US" smtClean="0"/>
              <a:t>‹#›</a:t>
            </a:fld>
            <a:endParaRPr lang="zh-TW" altLang="en-US"/>
          </a:p>
        </p:txBody>
      </p:sp>
    </p:spTree>
    <p:extLst>
      <p:ext uri="{BB962C8B-B14F-4D97-AF65-F5344CB8AC3E}">
        <p14:creationId xmlns:p14="http://schemas.microsoft.com/office/powerpoint/2010/main" val="28691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DD14455C-530A-4CCC-8BC2-C9CBD6563953}" type="datetimeFigureOut">
              <a:rPr lang="zh-TW" altLang="en-US" smtClean="0"/>
              <a:t>2019/2/26</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32C280D5-9F90-4F63-91D0-454DE1CC5DE3}" type="slidenum">
              <a:rPr lang="zh-TW" altLang="en-US" smtClean="0"/>
              <a:t>‹#›</a:t>
            </a:fld>
            <a:endParaRPr lang="zh-TW" altLang="en-US"/>
          </a:p>
        </p:txBody>
      </p:sp>
    </p:spTree>
    <p:extLst>
      <p:ext uri="{BB962C8B-B14F-4D97-AF65-F5344CB8AC3E}">
        <p14:creationId xmlns:p14="http://schemas.microsoft.com/office/powerpoint/2010/main" val="3966531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14455C-530A-4CCC-8BC2-C9CBD6563953}" type="datetimeFigureOut">
              <a:rPr lang="zh-TW" altLang="en-US" smtClean="0"/>
              <a:t>2019/2/26</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32C280D5-9F90-4F63-91D0-454DE1CC5DE3}" type="slidenum">
              <a:rPr lang="zh-TW" altLang="en-US" smtClean="0"/>
              <a:t>‹#›</a:t>
            </a:fld>
            <a:endParaRPr lang="zh-TW" altLang="en-US"/>
          </a:p>
        </p:txBody>
      </p:sp>
    </p:spTree>
    <p:extLst>
      <p:ext uri="{BB962C8B-B14F-4D97-AF65-F5344CB8AC3E}">
        <p14:creationId xmlns:p14="http://schemas.microsoft.com/office/powerpoint/2010/main" val="1366437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DD14455C-530A-4CCC-8BC2-C9CBD6563953}" type="datetimeFigureOut">
              <a:rPr lang="zh-TW" altLang="en-US" smtClean="0"/>
              <a:t>2019/2/26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32C280D5-9F90-4F63-91D0-454DE1CC5DE3}" type="slidenum">
              <a:rPr lang="zh-TW" altLang="en-US" smtClean="0"/>
              <a:t>‹#›</a:t>
            </a:fld>
            <a:endParaRPr lang="zh-TW" altLang="en-US"/>
          </a:p>
        </p:txBody>
      </p:sp>
    </p:spTree>
    <p:extLst>
      <p:ext uri="{BB962C8B-B14F-4D97-AF65-F5344CB8AC3E}">
        <p14:creationId xmlns:p14="http://schemas.microsoft.com/office/powerpoint/2010/main" val="755888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DD14455C-530A-4CCC-8BC2-C9CBD6563953}" type="datetimeFigureOut">
              <a:rPr lang="zh-TW" altLang="en-US" smtClean="0"/>
              <a:t>2019/2/26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32C280D5-9F90-4F63-91D0-454DE1CC5DE3}" type="slidenum">
              <a:rPr lang="zh-TW" altLang="en-US" smtClean="0"/>
              <a:t>‹#›</a:t>
            </a:fld>
            <a:endParaRPr lang="zh-TW" altLang="en-US"/>
          </a:p>
        </p:txBody>
      </p:sp>
    </p:spTree>
    <p:extLst>
      <p:ext uri="{BB962C8B-B14F-4D97-AF65-F5344CB8AC3E}">
        <p14:creationId xmlns:p14="http://schemas.microsoft.com/office/powerpoint/2010/main" val="3124289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D14455C-530A-4CCC-8BC2-C9CBD6563953}" type="datetimeFigureOut">
              <a:rPr lang="zh-TW" altLang="en-US" smtClean="0"/>
              <a:t>2019/2/26</a:t>
            </a:fld>
            <a:endParaRPr lang="zh-TW"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2C280D5-9F90-4F63-91D0-454DE1CC5DE3}" type="slidenum">
              <a:rPr lang="zh-TW" altLang="en-US" smtClean="0"/>
              <a:t>‹#›</a:t>
            </a:fld>
            <a:endParaRPr lang="zh-TW" altLang="en-US"/>
          </a:p>
        </p:txBody>
      </p:sp>
    </p:spTree>
    <p:extLst>
      <p:ext uri="{BB962C8B-B14F-4D97-AF65-F5344CB8AC3E}">
        <p14:creationId xmlns:p14="http://schemas.microsoft.com/office/powerpoint/2010/main" val="26976641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339634" y="2194559"/>
            <a:ext cx="8577317" cy="968002"/>
          </a:xfrm>
        </p:spPr>
        <p:txBody>
          <a:bodyPr/>
          <a:lstStyle/>
          <a:p>
            <a:r>
              <a:rPr lang="zh-TW" altLang="en-US" b="1" dirty="0" smtClean="0"/>
              <a:t>中臺科技大</a:t>
            </a:r>
            <a:r>
              <a:rPr lang="zh-TW" altLang="en-US" b="1" dirty="0"/>
              <a:t>學</a:t>
            </a:r>
            <a:r>
              <a:rPr lang="en-US" altLang="zh-TW" b="1" dirty="0" smtClean="0"/>
              <a:t>107-2</a:t>
            </a:r>
            <a:r>
              <a:rPr lang="zh-TW" altLang="zh-TW" b="1" dirty="0" smtClean="0"/>
              <a:t>學期</a:t>
            </a:r>
            <a:endParaRPr lang="zh-TW" altLang="en-US" dirty="0"/>
          </a:p>
        </p:txBody>
      </p:sp>
      <p:sp>
        <p:nvSpPr>
          <p:cNvPr id="3" name="副標題 2"/>
          <p:cNvSpPr>
            <a:spLocks noGrp="1"/>
          </p:cNvSpPr>
          <p:nvPr>
            <p:ph type="subTitle" idx="1"/>
          </p:nvPr>
        </p:nvSpPr>
        <p:spPr>
          <a:xfrm>
            <a:off x="1994747" y="3162561"/>
            <a:ext cx="7766936" cy="1096899"/>
          </a:xfrm>
        </p:spPr>
        <p:txBody>
          <a:bodyPr>
            <a:normAutofit/>
          </a:bodyPr>
          <a:lstStyle/>
          <a:p>
            <a:r>
              <a:rPr lang="zh-TW" altLang="zh-TW" sz="4800" b="1" dirty="0"/>
              <a:t>社團學會聯合例會</a:t>
            </a:r>
            <a:r>
              <a:rPr lang="en-US" altLang="zh-TW" sz="4800" b="1" dirty="0"/>
              <a:t>(</a:t>
            </a:r>
            <a:r>
              <a:rPr lang="zh-TW" altLang="en-US" sz="4800" b="1" dirty="0"/>
              <a:t>一</a:t>
            </a:r>
            <a:r>
              <a:rPr lang="en-US" altLang="zh-TW" sz="4800" b="1" dirty="0"/>
              <a:t>)</a:t>
            </a:r>
            <a:endParaRPr lang="zh-TW" altLang="en-US" sz="4800" dirty="0"/>
          </a:p>
        </p:txBody>
      </p:sp>
    </p:spTree>
    <p:extLst>
      <p:ext uri="{BB962C8B-B14F-4D97-AF65-F5344CB8AC3E}">
        <p14:creationId xmlns:p14="http://schemas.microsoft.com/office/powerpoint/2010/main" val="42192092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b="1" dirty="0" smtClean="0"/>
              <a:t>事項宣達</a:t>
            </a:r>
            <a:endParaRPr lang="zh-TW" altLang="en-US" sz="4000" b="1" dirty="0"/>
          </a:p>
        </p:txBody>
      </p:sp>
      <p:sp>
        <p:nvSpPr>
          <p:cNvPr id="3" name="內容版面配置區 2"/>
          <p:cNvSpPr>
            <a:spLocks noGrp="1"/>
          </p:cNvSpPr>
          <p:nvPr>
            <p:ph idx="1"/>
          </p:nvPr>
        </p:nvSpPr>
        <p:spPr>
          <a:xfrm>
            <a:off x="677334" y="1402081"/>
            <a:ext cx="8954346" cy="5251268"/>
          </a:xfrm>
        </p:spPr>
        <p:txBody>
          <a:bodyPr>
            <a:normAutofit/>
          </a:bodyPr>
          <a:lstStyle/>
          <a:p>
            <a:pPr lvl="0"/>
            <a:r>
              <a:rPr lang="en-US" altLang="zh-TW" sz="2400" b="1" dirty="0">
                <a:latin typeface="標楷體" panose="03000509000000000000" pitchFamily="65" charset="-120"/>
                <a:ea typeface="標楷體" panose="03000509000000000000" pitchFamily="65" charset="-120"/>
              </a:rPr>
              <a:t>3</a:t>
            </a:r>
            <a:r>
              <a:rPr lang="zh-TW" altLang="zh-TW" sz="2400" b="1" dirty="0">
                <a:latin typeface="標楷體" panose="03000509000000000000" pitchFamily="65" charset="-120"/>
                <a:ea typeface="標楷體" panose="03000509000000000000" pitchFamily="65" charset="-120"/>
              </a:rPr>
              <a:t>月</a:t>
            </a:r>
            <a:r>
              <a:rPr lang="en-US" altLang="zh-TW" sz="2400" b="1" dirty="0">
                <a:latin typeface="標楷體" panose="03000509000000000000" pitchFamily="65" charset="-120"/>
                <a:ea typeface="標楷體" panose="03000509000000000000" pitchFamily="65" charset="-120"/>
              </a:rPr>
              <a:t>5</a:t>
            </a:r>
            <a:r>
              <a:rPr lang="zh-TW" altLang="zh-TW" sz="2400" b="1" dirty="0">
                <a:latin typeface="標楷體" panose="03000509000000000000" pitchFamily="65" charset="-120"/>
                <a:ea typeface="標楷體" panose="03000509000000000000" pitchFamily="65" charset="-120"/>
              </a:rPr>
              <a:t>日</a:t>
            </a:r>
            <a:r>
              <a:rPr lang="zh-TW" altLang="zh-TW" sz="2400" dirty="0">
                <a:latin typeface="標楷體" panose="03000509000000000000" pitchFamily="65" charset="-120"/>
                <a:ea typeface="標楷體" panose="03000509000000000000" pitchFamily="65" charset="-120"/>
              </a:rPr>
              <a:t>是我們</a:t>
            </a:r>
            <a:r>
              <a:rPr lang="zh-TW" altLang="zh-TW" sz="2400" dirty="0">
                <a:solidFill>
                  <a:srgbClr val="FF0000"/>
                </a:solidFill>
                <a:latin typeface="標楷體" panose="03000509000000000000" pitchFamily="65" charset="-120"/>
                <a:ea typeface="標楷體" panose="03000509000000000000" pitchFamily="65" charset="-120"/>
              </a:rPr>
              <a:t>期初指導老師</a:t>
            </a:r>
            <a:r>
              <a:rPr lang="zh-TW" altLang="zh-TW" sz="2400" dirty="0" smtClean="0">
                <a:solidFill>
                  <a:srgbClr val="FF0000"/>
                </a:solidFill>
                <a:latin typeface="標楷體" panose="03000509000000000000" pitchFamily="65" charset="-120"/>
                <a:ea typeface="標楷體" panose="03000509000000000000" pitchFamily="65" charset="-120"/>
              </a:rPr>
              <a:t>會議</a:t>
            </a:r>
            <a:r>
              <a:rPr lang="zh-TW" altLang="en-US" sz="2400" dirty="0" smtClean="0">
                <a:latin typeface="標楷體" panose="03000509000000000000" pitchFamily="65" charset="-120"/>
                <a:ea typeface="標楷體" panose="03000509000000000000" pitchFamily="65" charset="-120"/>
              </a:rPr>
              <a:t>，請各社團、系會夥伴提醒一下你們的指導老師。</a:t>
            </a:r>
            <a:endParaRPr lang="en-US" altLang="zh-TW" sz="2400" dirty="0" smtClean="0">
              <a:latin typeface="標楷體" panose="03000509000000000000" pitchFamily="65" charset="-120"/>
              <a:ea typeface="標楷體" panose="03000509000000000000" pitchFamily="65" charset="-120"/>
            </a:endParaRPr>
          </a:p>
          <a:p>
            <a:r>
              <a:rPr lang="en-US" altLang="zh-TW" sz="2400" b="1" dirty="0">
                <a:latin typeface="標楷體" panose="03000509000000000000" pitchFamily="65" charset="-120"/>
                <a:ea typeface="標楷體" panose="03000509000000000000" pitchFamily="65" charset="-120"/>
              </a:rPr>
              <a:t>3</a:t>
            </a:r>
            <a:r>
              <a:rPr lang="zh-TW" altLang="zh-TW" sz="2400" b="1" dirty="0">
                <a:latin typeface="標楷體" panose="03000509000000000000" pitchFamily="65" charset="-120"/>
                <a:ea typeface="標楷體" panose="03000509000000000000" pitchFamily="65" charset="-120"/>
              </a:rPr>
              <a:t>月</a:t>
            </a:r>
            <a:r>
              <a:rPr lang="en-US" altLang="zh-TW" sz="2400" b="1" dirty="0">
                <a:latin typeface="標楷體" panose="03000509000000000000" pitchFamily="65" charset="-120"/>
                <a:ea typeface="標楷體" panose="03000509000000000000" pitchFamily="65" charset="-120"/>
              </a:rPr>
              <a:t>6</a:t>
            </a:r>
            <a:r>
              <a:rPr lang="zh-TW" altLang="zh-TW" sz="2400" b="1" dirty="0">
                <a:latin typeface="標楷體" panose="03000509000000000000" pitchFamily="65" charset="-120"/>
                <a:ea typeface="標楷體" panose="03000509000000000000" pitchFamily="65" charset="-120"/>
              </a:rPr>
              <a:t>日</a:t>
            </a:r>
            <a:r>
              <a:rPr lang="zh-TW" altLang="zh-TW" sz="2400" dirty="0">
                <a:latin typeface="標楷體" panose="03000509000000000000" pitchFamily="65" charset="-120"/>
                <a:ea typeface="標楷體" panose="03000509000000000000" pitchFamily="65" charset="-120"/>
              </a:rPr>
              <a:t>社博結束後請繳交</a:t>
            </a:r>
            <a:r>
              <a:rPr lang="zh-TW" altLang="zh-TW" sz="2400" dirty="0">
                <a:solidFill>
                  <a:srgbClr val="FF0000"/>
                </a:solidFill>
                <a:latin typeface="標楷體" panose="03000509000000000000" pitchFamily="65" charset="-120"/>
                <a:ea typeface="標楷體" panose="03000509000000000000" pitchFamily="65" charset="-120"/>
              </a:rPr>
              <a:t>社團人員名單</a:t>
            </a:r>
            <a:r>
              <a:rPr lang="zh-TW" altLang="zh-TW" sz="2400" dirty="0">
                <a:latin typeface="標楷體" panose="03000509000000000000" pitchFamily="65" charset="-120"/>
                <a:ea typeface="標楷體" panose="03000509000000000000" pitchFamily="65" charset="-120"/>
              </a:rPr>
              <a:t>及</a:t>
            </a:r>
            <a:r>
              <a:rPr lang="zh-TW" altLang="zh-TW" sz="2400" dirty="0">
                <a:solidFill>
                  <a:srgbClr val="FF0000"/>
                </a:solidFill>
                <a:latin typeface="標楷體" panose="03000509000000000000" pitchFamily="65" charset="-120"/>
                <a:ea typeface="標楷體" panose="03000509000000000000" pitchFamily="65" charset="-120"/>
              </a:rPr>
              <a:t>社團老師資料</a:t>
            </a:r>
            <a:r>
              <a:rPr lang="zh-TW" altLang="zh-TW" sz="2400" dirty="0">
                <a:latin typeface="標楷體" panose="03000509000000000000" pitchFamily="65" charset="-120"/>
                <a:ea typeface="標楷體" panose="03000509000000000000" pitchFamily="65" charset="-120"/>
              </a:rPr>
              <a:t>至社團部。</a:t>
            </a:r>
          </a:p>
          <a:p>
            <a:r>
              <a:rPr lang="en-US" altLang="zh-TW" sz="2400" b="1" dirty="0">
                <a:latin typeface="標楷體" panose="03000509000000000000" pitchFamily="65" charset="-120"/>
                <a:ea typeface="標楷體" panose="03000509000000000000" pitchFamily="65" charset="-120"/>
              </a:rPr>
              <a:t>5</a:t>
            </a:r>
            <a:r>
              <a:rPr lang="zh-TW" altLang="zh-TW" sz="2400" b="1" dirty="0">
                <a:latin typeface="標楷體" panose="03000509000000000000" pitchFamily="65" charset="-120"/>
                <a:ea typeface="標楷體" panose="03000509000000000000" pitchFamily="65" charset="-120"/>
              </a:rPr>
              <a:t>月</a:t>
            </a:r>
            <a:r>
              <a:rPr lang="en-US" altLang="zh-TW" sz="2400" b="1" dirty="0">
                <a:latin typeface="標楷體" panose="03000509000000000000" pitchFamily="65" charset="-120"/>
                <a:ea typeface="標楷體" panose="03000509000000000000" pitchFamily="65" charset="-120"/>
              </a:rPr>
              <a:t>9</a:t>
            </a:r>
            <a:r>
              <a:rPr lang="zh-TW" altLang="zh-TW" sz="2400" b="1" dirty="0">
                <a:latin typeface="標楷體" panose="03000509000000000000" pitchFamily="65" charset="-120"/>
                <a:ea typeface="標楷體" panose="03000509000000000000" pitchFamily="65" charset="-120"/>
              </a:rPr>
              <a:t>日</a:t>
            </a:r>
            <a:r>
              <a:rPr lang="zh-TW" altLang="zh-TW" sz="2400" dirty="0">
                <a:latin typeface="標楷體" panose="03000509000000000000" pitchFamily="65" charset="-120"/>
                <a:ea typeface="標楷體" panose="03000509000000000000" pitchFamily="65" charset="-120"/>
              </a:rPr>
              <a:t>辦理</a:t>
            </a:r>
            <a:r>
              <a:rPr lang="en-US" altLang="zh-TW" sz="2400" dirty="0">
                <a:latin typeface="標楷體" panose="03000509000000000000" pitchFamily="65" charset="-120"/>
                <a:ea typeface="標楷體" panose="03000509000000000000" pitchFamily="65" charset="-120"/>
              </a:rPr>
              <a:t>(</a:t>
            </a:r>
            <a:r>
              <a:rPr lang="zh-TW" altLang="zh-TW" sz="2400" dirty="0">
                <a:latin typeface="標楷體" panose="03000509000000000000" pitchFamily="65" charset="-120"/>
                <a:ea typeface="標楷體" panose="03000509000000000000" pitchFamily="65" charset="-120"/>
              </a:rPr>
              <a:t>學生會、學生議會、系會長</a:t>
            </a:r>
            <a:r>
              <a:rPr lang="en-US" altLang="zh-TW" sz="2400" dirty="0">
                <a:latin typeface="標楷體" panose="03000509000000000000" pitchFamily="65" charset="-120"/>
                <a:ea typeface="標楷體" panose="03000509000000000000" pitchFamily="65" charset="-120"/>
              </a:rPr>
              <a:t>)</a:t>
            </a:r>
            <a:r>
              <a:rPr lang="zh-TW" altLang="zh-TW" sz="2400" dirty="0">
                <a:latin typeface="標楷體" panose="03000509000000000000" pitchFamily="65" charset="-120"/>
                <a:ea typeface="標楷體" panose="03000509000000000000" pitchFamily="65" charset="-120"/>
              </a:rPr>
              <a:t>三合一選舉，下次例會將公告選舉辦法</a:t>
            </a:r>
            <a:r>
              <a:rPr lang="zh-TW" altLang="zh-TW" sz="2400" dirty="0" smtClean="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r>
              <a:rPr lang="en-US" altLang="zh-TW" sz="2400" dirty="0">
                <a:latin typeface="標楷體" panose="03000509000000000000" pitchFamily="65" charset="-120"/>
                <a:ea typeface="標楷體" panose="03000509000000000000" pitchFamily="65" charset="-120"/>
              </a:rPr>
              <a:t>QR</a:t>
            </a:r>
            <a:r>
              <a:rPr lang="zh-TW" altLang="zh-TW" sz="2400" dirty="0">
                <a:latin typeface="標楷體" panose="03000509000000000000" pitchFamily="65" charset="-120"/>
                <a:ea typeface="標楷體" panose="03000509000000000000" pitchFamily="65" charset="-120"/>
              </a:rPr>
              <a:t>碼申請通過活動會在今天與經費管制表一同上傳到我們的社團，通過社團請在活動前兩周繳交活動申請書。</a:t>
            </a:r>
          </a:p>
          <a:p>
            <a:r>
              <a:rPr lang="zh-TW" altLang="zh-TW" sz="2400" dirty="0">
                <a:latin typeface="標楷體" panose="03000509000000000000" pitchFamily="65" charset="-120"/>
                <a:ea typeface="標楷體" panose="03000509000000000000" pitchFamily="65" charset="-120"/>
              </a:rPr>
              <a:t>下學期的場地可以借用了，請要申請的社團、系會請至我們的社團填寫表單，送來後我會現場</a:t>
            </a:r>
            <a:r>
              <a:rPr lang="en-US" altLang="zh-TW" sz="2400" dirty="0">
                <a:latin typeface="標楷體" panose="03000509000000000000" pitchFamily="65" charset="-120"/>
                <a:ea typeface="標楷體" panose="03000509000000000000" pitchFamily="65" charset="-120"/>
              </a:rPr>
              <a:t>Key</a:t>
            </a:r>
            <a:r>
              <a:rPr lang="zh-TW" altLang="zh-TW" sz="2400" dirty="0">
                <a:latin typeface="標楷體" panose="03000509000000000000" pitchFamily="65" charset="-120"/>
                <a:ea typeface="標楷體" panose="03000509000000000000" pitchFamily="65" charset="-120"/>
              </a:rPr>
              <a:t>單。</a:t>
            </a:r>
          </a:p>
          <a:p>
            <a:r>
              <a:rPr lang="zh-TW" altLang="zh-TW" sz="2400" dirty="0">
                <a:latin typeface="標楷體" panose="03000509000000000000" pitchFamily="65" charset="-120"/>
                <a:ea typeface="標楷體" panose="03000509000000000000" pitchFamily="65" charset="-120"/>
              </a:rPr>
              <a:t>現在借器材需要跑器材單囉，流程稍有變動，明天是考取器材卡的日子，講義內容有詳細介紹。</a:t>
            </a:r>
          </a:p>
          <a:p>
            <a:endParaRPr lang="zh-TW" altLang="zh-TW" sz="2400" dirty="0">
              <a:latin typeface="標楷體" panose="03000509000000000000" pitchFamily="65" charset="-120"/>
              <a:ea typeface="標楷體" panose="03000509000000000000" pitchFamily="65" charset="-120"/>
            </a:endParaRPr>
          </a:p>
          <a:p>
            <a:pPr lvl="0"/>
            <a:endParaRPr lang="zh-TW" altLang="zh-TW" dirty="0"/>
          </a:p>
        </p:txBody>
      </p:sp>
    </p:spTree>
    <p:extLst>
      <p:ext uri="{BB962C8B-B14F-4D97-AF65-F5344CB8AC3E}">
        <p14:creationId xmlns:p14="http://schemas.microsoft.com/office/powerpoint/2010/main" val="14631288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b="1" dirty="0" smtClean="0"/>
              <a:t>近期活動時間表</a:t>
            </a:r>
            <a:endParaRPr lang="zh-TW" altLang="en-US" sz="4000" b="1" dirty="0"/>
          </a:p>
        </p:txBody>
      </p:sp>
      <p:sp>
        <p:nvSpPr>
          <p:cNvPr id="3" name="內容版面配置區 2"/>
          <p:cNvSpPr>
            <a:spLocks noGrp="1"/>
          </p:cNvSpPr>
          <p:nvPr>
            <p:ph idx="1"/>
          </p:nvPr>
        </p:nvSpPr>
        <p:spPr>
          <a:xfrm>
            <a:off x="433493" y="1419498"/>
            <a:ext cx="9337523" cy="5251268"/>
          </a:xfrm>
        </p:spPr>
        <p:txBody>
          <a:bodyPr>
            <a:normAutofit/>
          </a:bodyPr>
          <a:lstStyle/>
          <a:p>
            <a:r>
              <a:rPr lang="en-US" altLang="zh-TW" sz="2800" dirty="0">
                <a:latin typeface="標楷體" panose="03000509000000000000" pitchFamily="65" charset="-120"/>
                <a:ea typeface="標楷體" panose="03000509000000000000" pitchFamily="65" charset="-120"/>
              </a:rPr>
              <a:t>2/27</a:t>
            </a:r>
            <a:r>
              <a:rPr lang="zh-TW" altLang="zh-TW" sz="2800" dirty="0">
                <a:latin typeface="標楷體" panose="03000509000000000000" pitchFamily="65" charset="-120"/>
                <a:ea typeface="標楷體" panose="03000509000000000000" pitchFamily="65" charset="-120"/>
              </a:rPr>
              <a:t>全校器材</a:t>
            </a:r>
            <a:r>
              <a:rPr lang="zh-TW" altLang="zh-TW" sz="2800" dirty="0" smtClean="0">
                <a:latin typeface="標楷體" panose="03000509000000000000" pitchFamily="65" charset="-120"/>
                <a:ea typeface="標楷體" panose="03000509000000000000" pitchFamily="65" charset="-120"/>
              </a:rPr>
              <a:t>營</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保健大樓</a:t>
            </a:r>
            <a:r>
              <a:rPr lang="en-US" altLang="zh-TW" sz="2800" dirty="0" smtClean="0">
                <a:latin typeface="標楷體" panose="03000509000000000000" pitchFamily="65" charset="-120"/>
                <a:ea typeface="標楷體" panose="03000509000000000000" pitchFamily="65" charset="-120"/>
              </a:rPr>
              <a:t>B1)</a:t>
            </a:r>
            <a:endParaRPr lang="zh-TW" altLang="zh-TW" sz="2800" dirty="0">
              <a:latin typeface="標楷體" panose="03000509000000000000" pitchFamily="65" charset="-120"/>
              <a:ea typeface="標楷體" panose="03000509000000000000" pitchFamily="65" charset="-120"/>
            </a:endParaRPr>
          </a:p>
          <a:p>
            <a:r>
              <a:rPr lang="en-US" altLang="zh-TW" sz="2800" dirty="0">
                <a:latin typeface="標楷體" panose="03000509000000000000" pitchFamily="65" charset="-120"/>
                <a:ea typeface="標楷體" panose="03000509000000000000" pitchFamily="65" charset="-120"/>
              </a:rPr>
              <a:t>3/05</a:t>
            </a:r>
            <a:r>
              <a:rPr lang="zh-TW" altLang="zh-TW" sz="2800" dirty="0">
                <a:latin typeface="標楷體" panose="03000509000000000000" pitchFamily="65" charset="-120"/>
                <a:ea typeface="標楷體" panose="03000509000000000000" pitchFamily="65" charset="-120"/>
              </a:rPr>
              <a:t>期初指導老師</a:t>
            </a:r>
            <a:r>
              <a:rPr lang="zh-TW" altLang="zh-TW" sz="2800" dirty="0" smtClean="0">
                <a:latin typeface="標楷體" panose="03000509000000000000" pitchFamily="65" charset="-120"/>
                <a:ea typeface="標楷體" panose="03000509000000000000" pitchFamily="65" charset="-120"/>
              </a:rPr>
              <a:t>會議</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順之廳</a:t>
            </a:r>
            <a:r>
              <a:rPr lang="en-US" altLang="zh-TW" sz="2800" dirty="0" smtClean="0">
                <a:latin typeface="標楷體" panose="03000509000000000000" pitchFamily="65" charset="-120"/>
                <a:ea typeface="標楷體" panose="03000509000000000000" pitchFamily="65" charset="-120"/>
              </a:rPr>
              <a:t>)</a:t>
            </a:r>
            <a:endParaRPr lang="zh-TW" altLang="zh-TW" sz="2800" dirty="0">
              <a:latin typeface="標楷體" panose="03000509000000000000" pitchFamily="65" charset="-120"/>
              <a:ea typeface="標楷體" panose="03000509000000000000" pitchFamily="65" charset="-120"/>
            </a:endParaRPr>
          </a:p>
          <a:p>
            <a:r>
              <a:rPr lang="en-US" altLang="zh-TW" sz="2800" dirty="0">
                <a:latin typeface="標楷體" panose="03000509000000000000" pitchFamily="65" charset="-120"/>
                <a:ea typeface="標楷體" panose="03000509000000000000" pitchFamily="65" charset="-120"/>
              </a:rPr>
              <a:t>3/06</a:t>
            </a:r>
            <a:r>
              <a:rPr lang="zh-TW" altLang="zh-TW" sz="2800" dirty="0">
                <a:latin typeface="標楷體" panose="03000509000000000000" pitchFamily="65" charset="-120"/>
                <a:ea typeface="標楷體" panose="03000509000000000000" pitchFamily="65" charset="-120"/>
              </a:rPr>
              <a:t>社團</a:t>
            </a:r>
            <a:r>
              <a:rPr lang="zh-TW" altLang="zh-TW" sz="2800" dirty="0" smtClean="0">
                <a:latin typeface="標楷體" panose="03000509000000000000" pitchFamily="65" charset="-120"/>
                <a:ea typeface="標楷體" panose="03000509000000000000" pitchFamily="65" charset="-120"/>
              </a:rPr>
              <a:t>博覽會</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天機中庭</a:t>
            </a:r>
            <a:r>
              <a:rPr lang="en-US" altLang="zh-TW" sz="2800" dirty="0" smtClean="0">
                <a:latin typeface="標楷體" panose="03000509000000000000" pitchFamily="65" charset="-120"/>
                <a:ea typeface="標楷體" panose="03000509000000000000" pitchFamily="65" charset="-120"/>
              </a:rPr>
              <a:t>)</a:t>
            </a:r>
            <a:endParaRPr lang="zh-TW" altLang="zh-TW" sz="2800" dirty="0">
              <a:latin typeface="標楷體" panose="03000509000000000000" pitchFamily="65" charset="-120"/>
              <a:ea typeface="標楷體" panose="03000509000000000000" pitchFamily="65" charset="-120"/>
            </a:endParaRPr>
          </a:p>
          <a:p>
            <a:r>
              <a:rPr lang="en-US" altLang="zh-TW" sz="2800" dirty="0">
                <a:latin typeface="標楷體" panose="03000509000000000000" pitchFamily="65" charset="-120"/>
                <a:ea typeface="標楷體" panose="03000509000000000000" pitchFamily="65" charset="-120"/>
              </a:rPr>
              <a:t>3/27</a:t>
            </a:r>
            <a:r>
              <a:rPr lang="zh-TW" altLang="zh-TW" sz="2800" dirty="0">
                <a:latin typeface="標楷體" panose="03000509000000000000" pitchFamily="65" charset="-120"/>
                <a:ea typeface="標楷體" panose="03000509000000000000" pitchFamily="65" charset="-120"/>
              </a:rPr>
              <a:t>歌唱大賽</a:t>
            </a:r>
            <a:r>
              <a:rPr lang="zh-TW" altLang="zh-TW" sz="2800" dirty="0" smtClean="0">
                <a:latin typeface="標楷體" panose="03000509000000000000" pitchFamily="65" charset="-120"/>
                <a:ea typeface="標楷體" panose="03000509000000000000" pitchFamily="65" charset="-120"/>
              </a:rPr>
              <a:t>初賽</a:t>
            </a:r>
            <a:r>
              <a:rPr lang="en-US" altLang="zh-TW" sz="2800" dirty="0" smtClean="0">
                <a:latin typeface="標楷體" panose="03000509000000000000" pitchFamily="65" charset="-120"/>
                <a:ea typeface="標楷體" panose="03000509000000000000" pitchFamily="65" charset="-120"/>
              </a:rPr>
              <a:t>(2063)</a:t>
            </a:r>
            <a:endParaRPr lang="zh-TW" altLang="zh-TW" sz="2800" dirty="0">
              <a:latin typeface="標楷體" panose="03000509000000000000" pitchFamily="65" charset="-120"/>
              <a:ea typeface="標楷體" panose="03000509000000000000" pitchFamily="65" charset="-120"/>
            </a:endParaRPr>
          </a:p>
          <a:p>
            <a:endParaRPr lang="zh-TW" altLang="zh-TW" sz="2400" dirty="0">
              <a:latin typeface="標楷體" panose="03000509000000000000" pitchFamily="65" charset="-120"/>
              <a:ea typeface="標楷體" panose="03000509000000000000" pitchFamily="65" charset="-120"/>
            </a:endParaRPr>
          </a:p>
          <a:p>
            <a:pPr lvl="0"/>
            <a:endParaRPr lang="zh-TW" altLang="zh-TW" dirty="0"/>
          </a:p>
        </p:txBody>
      </p:sp>
    </p:spTree>
    <p:extLst>
      <p:ext uri="{BB962C8B-B14F-4D97-AF65-F5344CB8AC3E}">
        <p14:creationId xmlns:p14="http://schemas.microsoft.com/office/powerpoint/2010/main" val="40258683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b="1" dirty="0" smtClean="0"/>
              <a:t>學輔學配注意事項</a:t>
            </a:r>
            <a:endParaRPr lang="zh-TW" altLang="en-US" sz="4000" b="1" dirty="0"/>
          </a:p>
        </p:txBody>
      </p:sp>
      <p:sp>
        <p:nvSpPr>
          <p:cNvPr id="3" name="內容版面配置區 2"/>
          <p:cNvSpPr>
            <a:spLocks noGrp="1"/>
          </p:cNvSpPr>
          <p:nvPr>
            <p:ph idx="1"/>
          </p:nvPr>
        </p:nvSpPr>
        <p:spPr>
          <a:xfrm>
            <a:off x="433493" y="1419498"/>
            <a:ext cx="9337523" cy="5251268"/>
          </a:xfrm>
        </p:spPr>
        <p:txBody>
          <a:bodyPr>
            <a:normAutofit/>
          </a:bodyPr>
          <a:lstStyle/>
          <a:p>
            <a:r>
              <a:rPr lang="zh-TW" altLang="zh-TW" sz="2000" dirty="0" smtClean="0"/>
              <a:t>活動</a:t>
            </a:r>
            <a:r>
              <a:rPr lang="zh-TW" altLang="zh-TW" sz="2000" dirty="0"/>
              <a:t>日期：</a:t>
            </a:r>
            <a:r>
              <a:rPr lang="en-US" altLang="zh-TW" sz="2000" dirty="0"/>
              <a:t>02/24 =</a:t>
            </a:r>
            <a:r>
              <a:rPr lang="zh-TW" altLang="zh-TW" sz="2000" b="1" dirty="0"/>
              <a:t>管樂社</a:t>
            </a:r>
            <a:r>
              <a:rPr lang="en-US" altLang="zh-TW" sz="2000" b="1" dirty="0"/>
              <a:t>—</a:t>
            </a:r>
            <a:r>
              <a:rPr lang="zh-TW" altLang="zh-TW" sz="2000" b="1" dirty="0"/>
              <a:t>意遊未盡</a:t>
            </a:r>
            <a:r>
              <a:rPr lang="zh-TW" altLang="zh-TW" sz="2000" dirty="0"/>
              <a:t>：已可辦核銷，請備收據等相關資料交至課服中心。</a:t>
            </a:r>
          </a:p>
          <a:p>
            <a:r>
              <a:rPr lang="zh-TW" altLang="zh-TW" sz="2000" dirty="0" smtClean="0"/>
              <a:t>活動</a:t>
            </a:r>
            <a:r>
              <a:rPr lang="zh-TW" altLang="zh-TW" sz="2000" dirty="0"/>
              <a:t>日期：</a:t>
            </a:r>
            <a:r>
              <a:rPr lang="en-US" altLang="zh-TW" sz="2000" dirty="0"/>
              <a:t>03/05 =</a:t>
            </a:r>
            <a:r>
              <a:rPr lang="zh-TW" altLang="zh-TW" sz="2000" b="1" dirty="0"/>
              <a:t>運促社</a:t>
            </a:r>
            <a:r>
              <a:rPr lang="zh-TW" altLang="zh-TW" sz="2000" dirty="0"/>
              <a:t>：還未送申請書。</a:t>
            </a:r>
          </a:p>
          <a:p>
            <a:r>
              <a:rPr lang="zh-TW" altLang="zh-TW" sz="2000" dirty="0" smtClean="0"/>
              <a:t>活動</a:t>
            </a:r>
            <a:r>
              <a:rPr lang="zh-TW" altLang="zh-TW" sz="2000" dirty="0"/>
              <a:t>日期：</a:t>
            </a:r>
            <a:r>
              <a:rPr lang="en-US" altLang="zh-TW" sz="2000" dirty="0"/>
              <a:t>03/08 =</a:t>
            </a:r>
            <a:r>
              <a:rPr lang="zh-TW" altLang="zh-TW" sz="2000" b="1" dirty="0"/>
              <a:t>運促社</a:t>
            </a:r>
            <a:r>
              <a:rPr lang="zh-TW" altLang="zh-TW" sz="2000" dirty="0"/>
              <a:t>：還未送申請書。</a:t>
            </a:r>
          </a:p>
          <a:p>
            <a:r>
              <a:rPr lang="zh-TW" altLang="zh-TW" sz="2000" dirty="0" smtClean="0"/>
              <a:t>活動</a:t>
            </a:r>
            <a:r>
              <a:rPr lang="zh-TW" altLang="zh-TW" sz="2000" dirty="0"/>
              <a:t>日期：</a:t>
            </a:r>
            <a:r>
              <a:rPr lang="en-US" altLang="zh-TW" sz="2000" dirty="0"/>
              <a:t>03/09 =</a:t>
            </a:r>
            <a:r>
              <a:rPr lang="zh-TW" altLang="zh-TW" sz="2000" b="1" dirty="0"/>
              <a:t>慈青社</a:t>
            </a:r>
            <a:r>
              <a:rPr lang="zh-TW" altLang="zh-TW" sz="2000" dirty="0"/>
              <a:t>：</a:t>
            </a:r>
            <a:r>
              <a:rPr lang="en-US" altLang="zh-TW" sz="2000" dirty="0"/>
              <a:t>02/27</a:t>
            </a:r>
            <a:r>
              <a:rPr lang="zh-TW" altLang="zh-TW" sz="2000" dirty="0"/>
              <a:t>交申請書。</a:t>
            </a:r>
          </a:p>
          <a:p>
            <a:r>
              <a:rPr lang="zh-TW" altLang="zh-TW" sz="2000" dirty="0" smtClean="0"/>
              <a:t>活動</a:t>
            </a:r>
            <a:r>
              <a:rPr lang="zh-TW" altLang="zh-TW" sz="2000" dirty="0"/>
              <a:t>日期：</a:t>
            </a:r>
            <a:r>
              <a:rPr lang="en-US" altLang="zh-TW" sz="2000" dirty="0"/>
              <a:t>03/13 =</a:t>
            </a:r>
            <a:r>
              <a:rPr lang="zh-TW" altLang="zh-TW" sz="2000" b="1" dirty="0"/>
              <a:t>運促社</a:t>
            </a:r>
            <a:r>
              <a:rPr lang="zh-TW" altLang="zh-TW" sz="2000" dirty="0"/>
              <a:t>：</a:t>
            </a:r>
            <a:r>
              <a:rPr lang="en-US" altLang="zh-TW" sz="2000" dirty="0"/>
              <a:t>03/04</a:t>
            </a:r>
            <a:r>
              <a:rPr lang="zh-TW" altLang="zh-TW" sz="2000" dirty="0"/>
              <a:t>交申請書。</a:t>
            </a:r>
          </a:p>
          <a:p>
            <a:r>
              <a:rPr lang="zh-TW" altLang="zh-TW" sz="2000" dirty="0" smtClean="0"/>
              <a:t>活動</a:t>
            </a:r>
            <a:r>
              <a:rPr lang="zh-TW" altLang="zh-TW" sz="2000" dirty="0"/>
              <a:t>日期：</a:t>
            </a:r>
            <a:r>
              <a:rPr lang="en-US" altLang="zh-TW" sz="2000" dirty="0"/>
              <a:t>03/13 =</a:t>
            </a:r>
            <a:r>
              <a:rPr lang="zh-TW" altLang="zh-TW" sz="2000" b="1" dirty="0"/>
              <a:t>保衛特攻隊</a:t>
            </a:r>
            <a:r>
              <a:rPr lang="zh-TW" altLang="zh-TW" sz="2000" dirty="0"/>
              <a:t>：</a:t>
            </a:r>
            <a:r>
              <a:rPr lang="en-US" altLang="zh-TW" sz="2000" dirty="0"/>
              <a:t>03/04</a:t>
            </a:r>
            <a:r>
              <a:rPr lang="zh-TW" altLang="zh-TW" sz="2000" dirty="0"/>
              <a:t>交申請書。</a:t>
            </a:r>
          </a:p>
          <a:p>
            <a:r>
              <a:rPr lang="zh-TW" altLang="zh-TW" sz="2000" dirty="0" smtClean="0"/>
              <a:t>活動</a:t>
            </a:r>
            <a:r>
              <a:rPr lang="zh-TW" altLang="zh-TW" sz="2000" dirty="0"/>
              <a:t>日期：</a:t>
            </a:r>
            <a:r>
              <a:rPr lang="en-US" altLang="zh-TW" sz="2000" dirty="0"/>
              <a:t>03/13 =</a:t>
            </a:r>
            <a:r>
              <a:rPr lang="zh-TW" altLang="zh-TW" sz="2000" b="1" dirty="0"/>
              <a:t>運促社</a:t>
            </a:r>
            <a:r>
              <a:rPr lang="zh-TW" altLang="zh-TW" sz="2000" dirty="0"/>
              <a:t>：</a:t>
            </a:r>
            <a:r>
              <a:rPr lang="en-US" altLang="zh-TW" sz="2000" dirty="0"/>
              <a:t>03/04</a:t>
            </a:r>
            <a:r>
              <a:rPr lang="zh-TW" altLang="zh-TW" sz="2000" dirty="0"/>
              <a:t>交申請書。</a:t>
            </a:r>
          </a:p>
          <a:p>
            <a:r>
              <a:rPr lang="en-US" altLang="zh-TW" sz="2000" smtClean="0"/>
              <a:t>03/16</a:t>
            </a:r>
            <a:r>
              <a:rPr lang="zh-TW" altLang="zh-TW" sz="2000" dirty="0"/>
              <a:t>之後活動，請於</a:t>
            </a:r>
            <a:r>
              <a:rPr lang="en-US" altLang="zh-TW" sz="2000" dirty="0">
                <a:solidFill>
                  <a:srgbClr val="FF0000"/>
                </a:solidFill>
              </a:rPr>
              <a:t>03/08</a:t>
            </a:r>
            <a:r>
              <a:rPr lang="zh-TW" altLang="zh-TW" sz="2000" dirty="0"/>
              <a:t>前交申請書。</a:t>
            </a:r>
          </a:p>
          <a:p>
            <a:endParaRPr lang="zh-TW" altLang="zh-TW" sz="2400" dirty="0">
              <a:latin typeface="標楷體" panose="03000509000000000000" pitchFamily="65" charset="-120"/>
              <a:ea typeface="標楷體" panose="03000509000000000000" pitchFamily="65" charset="-120"/>
            </a:endParaRPr>
          </a:p>
          <a:p>
            <a:pPr lvl="0"/>
            <a:endParaRPr lang="zh-TW" altLang="zh-TW" dirty="0"/>
          </a:p>
        </p:txBody>
      </p:sp>
    </p:spTree>
    <p:extLst>
      <p:ext uri="{BB962C8B-B14F-4D97-AF65-F5344CB8AC3E}">
        <p14:creationId xmlns:p14="http://schemas.microsoft.com/office/powerpoint/2010/main" val="7401210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b="1" dirty="0" smtClean="0"/>
              <a:t>下次開會時間</a:t>
            </a:r>
            <a:endParaRPr lang="zh-TW" altLang="en-US" sz="4000" b="1" dirty="0"/>
          </a:p>
        </p:txBody>
      </p:sp>
      <p:sp>
        <p:nvSpPr>
          <p:cNvPr id="3" name="內容版面配置區 2"/>
          <p:cNvSpPr>
            <a:spLocks noGrp="1"/>
          </p:cNvSpPr>
          <p:nvPr>
            <p:ph idx="1"/>
          </p:nvPr>
        </p:nvSpPr>
        <p:spPr>
          <a:xfrm>
            <a:off x="433493" y="1419498"/>
            <a:ext cx="9337523" cy="5251268"/>
          </a:xfrm>
        </p:spPr>
        <p:txBody>
          <a:bodyPr>
            <a:normAutofit/>
          </a:bodyPr>
          <a:lstStyle/>
          <a:p>
            <a:pPr marL="0" indent="0" algn="ctr">
              <a:buNone/>
            </a:pPr>
            <a:r>
              <a:rPr lang="en-US" altLang="zh-TW" sz="11500" dirty="0" smtClean="0">
                <a:latin typeface="標楷體" panose="03000509000000000000" pitchFamily="65" charset="-120"/>
                <a:ea typeface="標楷體" panose="03000509000000000000" pitchFamily="65" charset="-120"/>
              </a:rPr>
              <a:t>108/03/28(</a:t>
            </a:r>
            <a:r>
              <a:rPr lang="zh-TW" altLang="en-US" sz="11500" dirty="0" smtClean="0">
                <a:latin typeface="標楷體" panose="03000509000000000000" pitchFamily="65" charset="-120"/>
                <a:ea typeface="標楷體" panose="03000509000000000000" pitchFamily="65" charset="-120"/>
              </a:rPr>
              <a:t>四</a:t>
            </a:r>
            <a:r>
              <a:rPr lang="en-US" altLang="zh-TW" sz="11500" dirty="0" smtClean="0">
                <a:latin typeface="標楷體" panose="03000509000000000000" pitchFamily="65" charset="-120"/>
                <a:ea typeface="標楷體" panose="03000509000000000000" pitchFamily="65" charset="-120"/>
              </a:rPr>
              <a:t>)</a:t>
            </a:r>
          </a:p>
          <a:p>
            <a:pPr marL="0" indent="0" algn="ctr">
              <a:buNone/>
            </a:pPr>
            <a:r>
              <a:rPr lang="en-US" altLang="zh-TW" sz="11500" dirty="0" smtClean="0">
                <a:latin typeface="標楷體" panose="03000509000000000000" pitchFamily="65" charset="-120"/>
                <a:ea typeface="標楷體" panose="03000509000000000000" pitchFamily="65" charset="-120"/>
              </a:rPr>
              <a:t>12</a:t>
            </a:r>
            <a:r>
              <a:rPr lang="zh-TW" altLang="en-US" sz="11500" dirty="0" smtClean="0">
                <a:latin typeface="標楷體" panose="03000509000000000000" pitchFamily="65" charset="-120"/>
                <a:ea typeface="標楷體" panose="03000509000000000000" pitchFamily="65" charset="-120"/>
              </a:rPr>
              <a:t>：</a:t>
            </a:r>
            <a:r>
              <a:rPr lang="en-US" altLang="zh-TW" sz="11500" dirty="0" smtClean="0">
                <a:latin typeface="標楷體" panose="03000509000000000000" pitchFamily="65" charset="-120"/>
                <a:ea typeface="標楷體" panose="03000509000000000000" pitchFamily="65" charset="-120"/>
              </a:rPr>
              <a:t>00</a:t>
            </a:r>
            <a:r>
              <a:rPr lang="zh-TW" altLang="en-US" sz="11500" dirty="0" smtClean="0">
                <a:latin typeface="標楷體" panose="03000509000000000000" pitchFamily="65" charset="-120"/>
                <a:ea typeface="標楷體" panose="03000509000000000000" pitchFamily="65" charset="-120"/>
              </a:rPr>
              <a:t>順之廳</a:t>
            </a:r>
            <a:endParaRPr lang="zh-TW" altLang="zh-TW" sz="11500" dirty="0">
              <a:latin typeface="標楷體" panose="03000509000000000000" pitchFamily="65" charset="-120"/>
              <a:ea typeface="標楷體" panose="03000509000000000000" pitchFamily="65" charset="-120"/>
            </a:endParaRPr>
          </a:p>
          <a:p>
            <a:pPr lvl="0"/>
            <a:endParaRPr lang="zh-TW" altLang="zh-TW" dirty="0"/>
          </a:p>
        </p:txBody>
      </p:sp>
    </p:spTree>
    <p:extLst>
      <p:ext uri="{BB962C8B-B14F-4D97-AF65-F5344CB8AC3E}">
        <p14:creationId xmlns:p14="http://schemas.microsoft.com/office/powerpoint/2010/main" val="1780947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950271" y="2908662"/>
            <a:ext cx="8596668" cy="1320800"/>
          </a:xfrm>
        </p:spPr>
        <p:txBody>
          <a:bodyPr>
            <a:normAutofit/>
          </a:bodyPr>
          <a:lstStyle/>
          <a:p>
            <a:r>
              <a:rPr lang="zh-TW" altLang="en-US" sz="8000" b="1" dirty="0" smtClean="0"/>
              <a:t>學生會報告</a:t>
            </a:r>
            <a:endParaRPr lang="zh-TW" altLang="en-US" sz="8000" b="1" dirty="0"/>
          </a:p>
        </p:txBody>
      </p:sp>
    </p:spTree>
    <p:extLst>
      <p:ext uri="{BB962C8B-B14F-4D97-AF65-F5344CB8AC3E}">
        <p14:creationId xmlns:p14="http://schemas.microsoft.com/office/powerpoint/2010/main" val="18808873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b="1" dirty="0" smtClean="0"/>
              <a:t>社團部</a:t>
            </a:r>
            <a:endParaRPr lang="zh-TW" altLang="en-US" sz="4000" b="1" dirty="0"/>
          </a:p>
        </p:txBody>
      </p:sp>
      <p:sp>
        <p:nvSpPr>
          <p:cNvPr id="3" name="內容版面配置區 2"/>
          <p:cNvSpPr>
            <a:spLocks noGrp="1"/>
          </p:cNvSpPr>
          <p:nvPr>
            <p:ph idx="1"/>
          </p:nvPr>
        </p:nvSpPr>
        <p:spPr>
          <a:xfrm>
            <a:off x="677334" y="1402081"/>
            <a:ext cx="8954346" cy="5251268"/>
          </a:xfrm>
        </p:spPr>
        <p:txBody>
          <a:bodyPr>
            <a:normAutofit/>
          </a:bodyPr>
          <a:lstStyle/>
          <a:p>
            <a:pPr lvl="0"/>
            <a:r>
              <a:rPr lang="en-US" altLang="zh-TW" sz="2400" dirty="0">
                <a:latin typeface="標楷體" panose="03000509000000000000" pitchFamily="65" charset="-120"/>
                <a:ea typeface="標楷體" panose="03000509000000000000" pitchFamily="65" charset="-120"/>
              </a:rPr>
              <a:t>3/6</a:t>
            </a:r>
            <a:r>
              <a:rPr lang="zh-TW" altLang="zh-TW" sz="2400" dirty="0">
                <a:latin typeface="標楷體" panose="03000509000000000000" pitchFamily="65" charset="-120"/>
                <a:ea typeface="標楷體" panose="03000509000000000000" pitchFamily="65" charset="-120"/>
              </a:rPr>
              <a:t>是我們的社團博覽會，請各位社長注意時間以及其注意事項如果有辦理活動未進行核銷的社團</a:t>
            </a:r>
            <a:r>
              <a:rPr lang="en-US" altLang="zh-TW" sz="2400" dirty="0">
                <a:latin typeface="標楷體" panose="03000509000000000000" pitchFamily="65" charset="-120"/>
                <a:ea typeface="標楷體" panose="03000509000000000000" pitchFamily="65" charset="-120"/>
              </a:rPr>
              <a:t>/</a:t>
            </a:r>
            <a:r>
              <a:rPr lang="zh-TW" altLang="zh-TW" sz="2400" dirty="0">
                <a:latin typeface="標楷體" panose="03000509000000000000" pitchFamily="65" charset="-120"/>
                <a:ea typeface="標楷體" panose="03000509000000000000" pitchFamily="65" charset="-120"/>
              </a:rPr>
              <a:t>系會請儘快核銷。</a:t>
            </a:r>
          </a:p>
          <a:p>
            <a:pPr lvl="0"/>
            <a:r>
              <a:rPr lang="zh-TW" altLang="zh-TW" sz="2400" dirty="0" smtClean="0">
                <a:latin typeface="標楷體" panose="03000509000000000000" pitchFamily="65" charset="-120"/>
                <a:ea typeface="標楷體" panose="03000509000000000000" pitchFamily="65" charset="-120"/>
              </a:rPr>
              <a:t>申請書</a:t>
            </a:r>
            <a:r>
              <a:rPr lang="zh-TW" altLang="zh-TW" sz="2400" dirty="0">
                <a:latin typeface="標楷體" panose="03000509000000000000" pitchFamily="65" charset="-120"/>
                <a:ea typeface="標楷體" panose="03000509000000000000" pitchFamily="65" charset="-120"/>
              </a:rPr>
              <a:t>的規則在這學期開始有更動，請各社長多加注意規則。</a:t>
            </a:r>
          </a:p>
          <a:p>
            <a:pPr lvl="0"/>
            <a:r>
              <a:rPr lang="zh-TW" altLang="zh-TW" sz="2400" dirty="0">
                <a:latin typeface="標楷體" panose="03000509000000000000" pitchFamily="65" charset="-120"/>
                <a:ea typeface="標楷體" panose="03000509000000000000" pitchFamily="65" charset="-120"/>
              </a:rPr>
              <a:t>請於社博後一週內繳交社課總表。</a:t>
            </a:r>
          </a:p>
          <a:p>
            <a:pPr lvl="0"/>
            <a:r>
              <a:rPr lang="zh-TW" altLang="zh-TW" sz="2400" dirty="0">
                <a:latin typeface="標楷體" panose="03000509000000000000" pitchFamily="65" charset="-120"/>
                <a:ea typeface="標楷體" panose="03000509000000000000" pitchFamily="65" charset="-120"/>
              </a:rPr>
              <a:t>如果社長有更動資訊，請跟課服中心以及我（兩者都要）通知。</a:t>
            </a:r>
          </a:p>
          <a:p>
            <a:pPr lvl="0"/>
            <a:r>
              <a:rPr lang="zh-TW" altLang="zh-TW" sz="2400" dirty="0">
                <a:latin typeface="標楷體" panose="03000509000000000000" pitchFamily="65" charset="-120"/>
                <a:ea typeface="標楷體" panose="03000509000000000000" pitchFamily="65" charset="-120"/>
              </a:rPr>
              <a:t>請社長特別注意申請書、社課記錄表的繳交時間，一學期過了，這次遲到就逾時不候喔！</a:t>
            </a:r>
          </a:p>
          <a:p>
            <a:pPr lvl="0"/>
            <a:r>
              <a:rPr lang="zh-TW" altLang="zh-TW" sz="2400" dirty="0">
                <a:latin typeface="標楷體" panose="03000509000000000000" pitchFamily="65" charset="-120"/>
                <a:ea typeface="標楷體" panose="03000509000000000000" pitchFamily="65" charset="-120"/>
              </a:rPr>
              <a:t>申請書保險資料等⋯請資料齊全一起送來喔！不然會退件喔！</a:t>
            </a:r>
          </a:p>
          <a:p>
            <a:pPr lvl="0"/>
            <a:r>
              <a:rPr lang="zh-TW" altLang="zh-TW" sz="2400" dirty="0">
                <a:latin typeface="標楷體" panose="03000509000000000000" pitchFamily="65" charset="-120"/>
                <a:ea typeface="標楷體" panose="03000509000000000000" pitchFamily="65" charset="-120"/>
              </a:rPr>
              <a:t>請各位社長要特別注意群組內的訊息，常常會有重要訊息跟大家宣布喔！</a:t>
            </a:r>
          </a:p>
          <a:p>
            <a:pPr lvl="0"/>
            <a:r>
              <a:rPr lang="zh-TW" altLang="zh-TW" sz="2400" dirty="0">
                <a:latin typeface="標楷體" panose="03000509000000000000" pitchFamily="65" charset="-120"/>
                <a:ea typeface="標楷體" panose="03000509000000000000" pitchFamily="65" charset="-120"/>
              </a:rPr>
              <a:t>請社長於繳交授課總表時，一起繳交社員名單</a:t>
            </a:r>
          </a:p>
          <a:p>
            <a:endParaRPr lang="zh-TW" altLang="en-US" dirty="0"/>
          </a:p>
        </p:txBody>
      </p:sp>
    </p:spTree>
    <p:extLst>
      <p:ext uri="{BB962C8B-B14F-4D97-AF65-F5344CB8AC3E}">
        <p14:creationId xmlns:p14="http://schemas.microsoft.com/office/powerpoint/2010/main" val="20544639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b="1" dirty="0" smtClean="0"/>
              <a:t>總</a:t>
            </a:r>
            <a:r>
              <a:rPr lang="zh-TW" altLang="en-US" sz="4000" b="1" dirty="0"/>
              <a:t>務</a:t>
            </a:r>
            <a:r>
              <a:rPr lang="zh-TW" altLang="en-US" sz="4000" b="1" dirty="0" smtClean="0"/>
              <a:t>部</a:t>
            </a:r>
            <a:endParaRPr lang="zh-TW" altLang="en-US" sz="4000" b="1" dirty="0"/>
          </a:p>
        </p:txBody>
      </p:sp>
      <p:sp>
        <p:nvSpPr>
          <p:cNvPr id="3" name="內容版面配置區 2"/>
          <p:cNvSpPr>
            <a:spLocks noGrp="1"/>
          </p:cNvSpPr>
          <p:nvPr>
            <p:ph idx="1"/>
          </p:nvPr>
        </p:nvSpPr>
        <p:spPr>
          <a:xfrm>
            <a:off x="677334" y="1402081"/>
            <a:ext cx="8954346" cy="5251268"/>
          </a:xfrm>
        </p:spPr>
        <p:txBody>
          <a:bodyPr>
            <a:normAutofit/>
          </a:bodyPr>
          <a:lstStyle/>
          <a:p>
            <a:pPr lvl="0"/>
            <a:r>
              <a:rPr lang="zh-TW" altLang="zh-TW" sz="2400" dirty="0">
                <a:latin typeface="標楷體" panose="03000509000000000000" pitchFamily="65" charset="-120"/>
                <a:ea typeface="標楷體" panose="03000509000000000000" pitchFamily="65" charset="-120"/>
              </a:rPr>
              <a:t>活動結束後兩週內繳交學生會費申請表及成果表至課服中心各活動簽到必須是正本！！！</a:t>
            </a:r>
          </a:p>
          <a:p>
            <a:endParaRPr lang="zh-TW" altLang="en-US" dirty="0"/>
          </a:p>
        </p:txBody>
      </p:sp>
    </p:spTree>
    <p:extLst>
      <p:ext uri="{BB962C8B-B14F-4D97-AF65-F5344CB8AC3E}">
        <p14:creationId xmlns:p14="http://schemas.microsoft.com/office/powerpoint/2010/main" val="644407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b="1" dirty="0" smtClean="0"/>
              <a:t>文</a:t>
            </a:r>
            <a:r>
              <a:rPr lang="zh-TW" altLang="en-US" sz="4000" b="1" dirty="0"/>
              <a:t>宣</a:t>
            </a:r>
            <a:r>
              <a:rPr lang="zh-TW" altLang="en-US" sz="4000" b="1" dirty="0" smtClean="0"/>
              <a:t>部</a:t>
            </a:r>
            <a:endParaRPr lang="zh-TW" altLang="en-US" sz="4000" b="1" dirty="0"/>
          </a:p>
        </p:txBody>
      </p:sp>
      <p:sp>
        <p:nvSpPr>
          <p:cNvPr id="3" name="內容版面配置區 2"/>
          <p:cNvSpPr>
            <a:spLocks noGrp="1"/>
          </p:cNvSpPr>
          <p:nvPr>
            <p:ph idx="1"/>
          </p:nvPr>
        </p:nvSpPr>
        <p:spPr>
          <a:xfrm>
            <a:off x="677334" y="1402081"/>
            <a:ext cx="8954346" cy="5251268"/>
          </a:xfrm>
        </p:spPr>
        <p:txBody>
          <a:bodyPr>
            <a:normAutofit/>
          </a:bodyPr>
          <a:lstStyle/>
          <a:p>
            <a:pPr lvl="0"/>
            <a:r>
              <a:rPr lang="zh-TW" altLang="zh-TW" sz="2400" dirty="0">
                <a:latin typeface="標楷體" panose="03000509000000000000" pitchFamily="65" charset="-120"/>
                <a:ea typeface="標楷體" panose="03000509000000000000" pitchFamily="65" charset="-120"/>
              </a:rPr>
              <a:t>各社團系會有需要張貼海報的要到學生會申請海報張貼哦！</a:t>
            </a:r>
          </a:p>
          <a:p>
            <a:endParaRPr lang="zh-TW" altLang="en-US" dirty="0"/>
          </a:p>
        </p:txBody>
      </p:sp>
    </p:spTree>
    <p:extLst>
      <p:ext uri="{BB962C8B-B14F-4D97-AF65-F5344CB8AC3E}">
        <p14:creationId xmlns:p14="http://schemas.microsoft.com/office/powerpoint/2010/main" val="396052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b="1" dirty="0" smtClean="0"/>
              <a:t>器材部</a:t>
            </a:r>
            <a:endParaRPr lang="zh-TW" altLang="en-US" sz="4000" b="1" dirty="0"/>
          </a:p>
        </p:txBody>
      </p:sp>
      <p:sp>
        <p:nvSpPr>
          <p:cNvPr id="3" name="內容版面配置區 2"/>
          <p:cNvSpPr>
            <a:spLocks noGrp="1"/>
          </p:cNvSpPr>
          <p:nvPr>
            <p:ph idx="1"/>
          </p:nvPr>
        </p:nvSpPr>
        <p:spPr>
          <a:xfrm>
            <a:off x="677334" y="1402081"/>
            <a:ext cx="8954346" cy="5251268"/>
          </a:xfrm>
        </p:spPr>
        <p:txBody>
          <a:bodyPr>
            <a:normAutofit/>
          </a:bodyPr>
          <a:lstStyle/>
          <a:p>
            <a:pPr lvl="0"/>
            <a:r>
              <a:rPr lang="zh-TW" altLang="zh-TW" sz="2400" dirty="0">
                <a:latin typeface="標楷體" panose="03000509000000000000" pitchFamily="65" charset="-120"/>
                <a:ea typeface="標楷體" panose="03000509000000000000" pitchFamily="65" charset="-120"/>
              </a:rPr>
              <a:t>活動前兩週拿著器材單至學生會器材部，器材部評估後蓋章。如果只有借相機直接拿單子至課服中心預借即可。</a:t>
            </a:r>
          </a:p>
          <a:p>
            <a:pPr lvl="0"/>
            <a:r>
              <a:rPr lang="zh-TW" altLang="zh-TW" sz="2400" dirty="0">
                <a:latin typeface="標楷體" panose="03000509000000000000" pitchFamily="65" charset="-120"/>
                <a:ea typeface="標楷體" panose="03000509000000000000" pitchFamily="65" charset="-120"/>
              </a:rPr>
              <a:t>活動前一天先至課服 中心借相機</a:t>
            </a:r>
            <a:r>
              <a:rPr lang="en-US" altLang="zh-TW" sz="2400" dirty="0">
                <a:latin typeface="標楷體" panose="03000509000000000000" pitchFamily="65" charset="-120"/>
                <a:ea typeface="標楷體" panose="03000509000000000000" pitchFamily="65" charset="-120"/>
              </a:rPr>
              <a:t>V8</a:t>
            </a:r>
            <a:r>
              <a:rPr lang="zh-TW" altLang="zh-TW" sz="2400" dirty="0">
                <a:latin typeface="標楷體" panose="03000509000000000000" pitchFamily="65" charset="-120"/>
                <a:ea typeface="標楷體" panose="03000509000000000000" pitchFamily="65" charset="-120"/>
              </a:rPr>
              <a:t>等並押 證件，課服中心蓋完 章後至器材部借音響 燈光等。</a:t>
            </a:r>
          </a:p>
          <a:p>
            <a:pPr lvl="0"/>
            <a:r>
              <a:rPr lang="zh-TW" altLang="zh-TW" sz="2400" dirty="0">
                <a:latin typeface="標楷體" panose="03000509000000000000" pitchFamily="65" charset="-120"/>
                <a:ea typeface="標楷體" panose="03000509000000000000" pitchFamily="65" charset="-120"/>
              </a:rPr>
              <a:t>請愛惜所有器材，並教導沒有上過器材營的夥伴〝正確〞使用經發現嚴重錯誤使用將回收器材卡並不得再次考取。</a:t>
            </a:r>
          </a:p>
          <a:p>
            <a:pPr lvl="0"/>
            <a:r>
              <a:rPr lang="zh-TW" altLang="zh-TW" sz="2400" dirty="0">
                <a:latin typeface="標楷體" panose="03000509000000000000" pitchFamily="65" charset="-120"/>
                <a:ea typeface="標楷體" panose="03000509000000000000" pitchFamily="65" charset="-120"/>
              </a:rPr>
              <a:t>活動結束後一個工作天需馬上歸還，以利後續其他社團使用。先到器材部歸還並測試沒問題後，蓋章取回器材卡，再至課服中心歸還器材後取回證件完成手續。</a:t>
            </a:r>
          </a:p>
          <a:p>
            <a:endParaRPr lang="zh-TW" altLang="en-US" dirty="0"/>
          </a:p>
        </p:txBody>
      </p:sp>
    </p:spTree>
    <p:extLst>
      <p:ext uri="{BB962C8B-B14F-4D97-AF65-F5344CB8AC3E}">
        <p14:creationId xmlns:p14="http://schemas.microsoft.com/office/powerpoint/2010/main" val="25498594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b="1" dirty="0" smtClean="0"/>
              <a:t>資料部</a:t>
            </a:r>
            <a:endParaRPr lang="zh-TW" altLang="en-US" sz="4000" b="1" dirty="0"/>
          </a:p>
        </p:txBody>
      </p:sp>
      <p:sp>
        <p:nvSpPr>
          <p:cNvPr id="3" name="內容版面配置區 2"/>
          <p:cNvSpPr>
            <a:spLocks noGrp="1"/>
          </p:cNvSpPr>
          <p:nvPr>
            <p:ph idx="1"/>
          </p:nvPr>
        </p:nvSpPr>
        <p:spPr>
          <a:xfrm>
            <a:off x="677334" y="1402081"/>
            <a:ext cx="8954346" cy="5251268"/>
          </a:xfrm>
        </p:spPr>
        <p:txBody>
          <a:bodyPr>
            <a:normAutofit/>
          </a:bodyPr>
          <a:lstStyle/>
          <a:p>
            <a:pPr lvl="0"/>
            <a:r>
              <a:rPr lang="zh-TW" altLang="zh-TW" sz="2400" dirty="0">
                <a:latin typeface="標楷體" panose="03000509000000000000" pitchFamily="65" charset="-120"/>
                <a:ea typeface="標楷體" panose="03000509000000000000" pitchFamily="65" charset="-120"/>
              </a:rPr>
              <a:t>各社團系會可以到學生會印資料有</a:t>
            </a:r>
            <a:r>
              <a:rPr lang="en-US" altLang="zh-TW" sz="2400" dirty="0">
                <a:latin typeface="標楷體" panose="03000509000000000000" pitchFamily="65" charset="-120"/>
                <a:ea typeface="標楷體" panose="03000509000000000000" pitchFamily="65" charset="-120"/>
              </a:rPr>
              <a:t>500</a:t>
            </a:r>
            <a:r>
              <a:rPr lang="zh-TW" altLang="zh-TW" sz="2400" dirty="0">
                <a:latin typeface="標楷體" panose="03000509000000000000" pitchFamily="65" charset="-120"/>
                <a:ea typeface="標楷體" panose="03000509000000000000" pitchFamily="65" charset="-120"/>
              </a:rPr>
              <a:t>張的額度哦！</a:t>
            </a:r>
          </a:p>
          <a:p>
            <a:endParaRPr lang="zh-TW" altLang="en-US" dirty="0"/>
          </a:p>
        </p:txBody>
      </p:sp>
    </p:spTree>
    <p:extLst>
      <p:ext uri="{BB962C8B-B14F-4D97-AF65-F5344CB8AC3E}">
        <p14:creationId xmlns:p14="http://schemas.microsoft.com/office/powerpoint/2010/main" val="686468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b="1" dirty="0"/>
              <a:t>學</a:t>
            </a:r>
            <a:r>
              <a:rPr lang="zh-TW" altLang="en-US" sz="4000" b="1" dirty="0"/>
              <a:t>會</a:t>
            </a:r>
            <a:r>
              <a:rPr lang="zh-TW" altLang="en-US" sz="4000" b="1" dirty="0"/>
              <a:t>部</a:t>
            </a:r>
            <a:endParaRPr lang="zh-TW" altLang="en-US" sz="4000" b="1" dirty="0"/>
          </a:p>
        </p:txBody>
      </p:sp>
      <p:sp>
        <p:nvSpPr>
          <p:cNvPr id="3" name="內容版面配置區 2"/>
          <p:cNvSpPr>
            <a:spLocks noGrp="1"/>
          </p:cNvSpPr>
          <p:nvPr>
            <p:ph idx="1"/>
          </p:nvPr>
        </p:nvSpPr>
        <p:spPr>
          <a:xfrm>
            <a:off x="677334" y="1402081"/>
            <a:ext cx="8954346" cy="5251268"/>
          </a:xfrm>
        </p:spPr>
        <p:txBody>
          <a:bodyPr>
            <a:normAutofit/>
          </a:bodyPr>
          <a:lstStyle/>
          <a:p>
            <a:pPr lvl="0"/>
            <a:r>
              <a:rPr lang="zh-TW" altLang="zh-TW" sz="2400" dirty="0">
                <a:latin typeface="標楷體" panose="03000509000000000000" pitchFamily="65" charset="-120"/>
                <a:ea typeface="標楷體" panose="03000509000000000000" pitchFamily="65" charset="-120"/>
              </a:rPr>
              <a:t>申請書保險資料等⋯請資料齊全一起送來喔！</a:t>
            </a:r>
          </a:p>
          <a:p>
            <a:pPr lvl="0"/>
            <a:r>
              <a:rPr lang="zh-TW" altLang="zh-TW" sz="2400" dirty="0">
                <a:latin typeface="標楷體" panose="03000509000000000000" pitchFamily="65" charset="-120"/>
                <a:ea typeface="標楷體" panose="03000509000000000000" pitchFamily="65" charset="-120"/>
              </a:rPr>
              <a:t>活動申請書在活動前兩週繳交到學生會哦～</a:t>
            </a:r>
          </a:p>
          <a:p>
            <a:endParaRPr lang="zh-TW" altLang="en-US" dirty="0"/>
          </a:p>
        </p:txBody>
      </p:sp>
    </p:spTree>
    <p:extLst>
      <p:ext uri="{BB962C8B-B14F-4D97-AF65-F5344CB8AC3E}">
        <p14:creationId xmlns:p14="http://schemas.microsoft.com/office/powerpoint/2010/main" val="7279759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60511" y="3039289"/>
            <a:ext cx="8596668" cy="1320800"/>
          </a:xfrm>
        </p:spPr>
        <p:txBody>
          <a:bodyPr>
            <a:normAutofit/>
          </a:bodyPr>
          <a:lstStyle/>
          <a:p>
            <a:r>
              <a:rPr lang="zh-TW" altLang="en-US" sz="8000" b="1" dirty="0" smtClean="0"/>
              <a:t>學生活動中心報告</a:t>
            </a:r>
            <a:endParaRPr lang="zh-TW" altLang="en-US" sz="8000" b="1" dirty="0"/>
          </a:p>
        </p:txBody>
      </p:sp>
    </p:spTree>
    <p:extLst>
      <p:ext uri="{BB962C8B-B14F-4D97-AF65-F5344CB8AC3E}">
        <p14:creationId xmlns:p14="http://schemas.microsoft.com/office/powerpoint/2010/main" val="1870318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多面向">
  <a:themeElements>
    <a:clrScheme name="多面向">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多面向">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多面向">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49</TotalTime>
  <Words>758</Words>
  <Application>Microsoft Office PowerPoint</Application>
  <PresentationFormat>寬螢幕</PresentationFormat>
  <Paragraphs>51</Paragraphs>
  <Slides>13</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13</vt:i4>
      </vt:variant>
    </vt:vector>
  </HeadingPairs>
  <TitlesOfParts>
    <vt:vector size="19" baseType="lpstr">
      <vt:lpstr>微軟正黑體</vt:lpstr>
      <vt:lpstr>標楷體</vt:lpstr>
      <vt:lpstr>Arial</vt:lpstr>
      <vt:lpstr>Trebuchet MS</vt:lpstr>
      <vt:lpstr>Wingdings 3</vt:lpstr>
      <vt:lpstr>多面向</vt:lpstr>
      <vt:lpstr>中臺科技大學107-2學期</vt:lpstr>
      <vt:lpstr>學生會報告</vt:lpstr>
      <vt:lpstr>社團部</vt:lpstr>
      <vt:lpstr>總務部</vt:lpstr>
      <vt:lpstr>文宣部</vt:lpstr>
      <vt:lpstr>器材部</vt:lpstr>
      <vt:lpstr>資料部</vt:lpstr>
      <vt:lpstr>學會部</vt:lpstr>
      <vt:lpstr>學生活動中心報告</vt:lpstr>
      <vt:lpstr>事項宣達</vt:lpstr>
      <vt:lpstr>近期活動時間表</vt:lpstr>
      <vt:lpstr>學輔學配注意事項</vt:lpstr>
      <vt:lpstr>下次開會時間</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中臺科技大學107-2學期</dc:title>
  <dc:creator>Rainstop</dc:creator>
  <cp:lastModifiedBy>Rainstop</cp:lastModifiedBy>
  <cp:revision>6</cp:revision>
  <dcterms:created xsi:type="dcterms:W3CDTF">2019-02-26T02:41:28Z</dcterms:created>
  <dcterms:modified xsi:type="dcterms:W3CDTF">2019-02-26T03:31:25Z</dcterms:modified>
</cp:coreProperties>
</file>